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3" r:id="rId1"/>
  </p:sldMasterIdLst>
  <p:notesMasterIdLst>
    <p:notesMasterId r:id="rId36"/>
  </p:notesMasterIdLst>
  <p:sldIdLst>
    <p:sldId id="256" r:id="rId2"/>
    <p:sldId id="257" r:id="rId3"/>
    <p:sldId id="259" r:id="rId4"/>
    <p:sldId id="296" r:id="rId5"/>
    <p:sldId id="265" r:id="rId6"/>
    <p:sldId id="290" r:id="rId7"/>
    <p:sldId id="291" r:id="rId8"/>
    <p:sldId id="292" r:id="rId9"/>
    <p:sldId id="266" r:id="rId10"/>
    <p:sldId id="275" r:id="rId11"/>
    <p:sldId id="261" r:id="rId12"/>
    <p:sldId id="260" r:id="rId13"/>
    <p:sldId id="274" r:id="rId14"/>
    <p:sldId id="281" r:id="rId15"/>
    <p:sldId id="284" r:id="rId16"/>
    <p:sldId id="278" r:id="rId17"/>
    <p:sldId id="262" r:id="rId18"/>
    <p:sldId id="279" r:id="rId19"/>
    <p:sldId id="271" r:id="rId20"/>
    <p:sldId id="282" r:id="rId21"/>
    <p:sldId id="270" r:id="rId22"/>
    <p:sldId id="283" r:id="rId23"/>
    <p:sldId id="263" r:id="rId24"/>
    <p:sldId id="285" r:id="rId25"/>
    <p:sldId id="286" r:id="rId26"/>
    <p:sldId id="267" r:id="rId27"/>
    <p:sldId id="287" r:id="rId28"/>
    <p:sldId id="268" r:id="rId29"/>
    <p:sldId id="295" r:id="rId30"/>
    <p:sldId id="289" r:id="rId31"/>
    <p:sldId id="288" r:id="rId32"/>
    <p:sldId id="273" r:id="rId33"/>
    <p:sldId id="293" r:id="rId34"/>
    <p:sldId id="29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78664" autoAdjust="0"/>
  </p:normalViewPr>
  <p:slideViewPr>
    <p:cSldViewPr snapToGrid="0">
      <p:cViewPr varScale="1">
        <p:scale>
          <a:sx n="98" d="100"/>
          <a:sy n="98" d="100"/>
        </p:scale>
        <p:origin x="141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97A9-424C-4D01-9E12-76A055694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3A713-FCD2-48C3-8E1D-B968B6A782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DE" sz="2400" dirty="0">
              <a:solidFill>
                <a:sysClr val="windowText" lastClr="000000"/>
              </a:solidFill>
            </a:rPr>
            <a:t>Database </a:t>
          </a:r>
          <a:r>
            <a:rPr lang="en-GB" sz="2400" noProof="0" dirty="0">
              <a:solidFill>
                <a:sysClr val="windowText" lastClr="000000"/>
              </a:solidFill>
            </a:rPr>
            <a:t>conception</a:t>
          </a:r>
          <a:r>
            <a:rPr lang="de-DE" sz="2400" dirty="0">
              <a:solidFill>
                <a:sysClr val="windowText" lastClr="000000"/>
              </a:solidFill>
            </a:rPr>
            <a:t>  </a:t>
          </a:r>
        </a:p>
      </dgm:t>
    </dgm:pt>
    <dgm:pt modelId="{B620F54E-C4CE-42B7-A610-0EFD24EF612F}" type="parTrans" cxnId="{A0010E24-1363-472D-A3FA-542205622695}">
      <dgm:prSet/>
      <dgm:spPr/>
      <dgm:t>
        <a:bodyPr/>
        <a:lstStyle/>
        <a:p>
          <a:endParaRPr lang="de-DE"/>
        </a:p>
      </dgm:t>
    </dgm:pt>
    <dgm:pt modelId="{5A824DAC-6217-4A68-9484-9C13E042DBE3}" type="sibTrans" cxnId="{A0010E24-1363-472D-A3FA-542205622695}">
      <dgm:prSet/>
      <dgm:spPr/>
      <dgm:t>
        <a:bodyPr/>
        <a:lstStyle/>
        <a:p>
          <a:endParaRPr lang="de-DE"/>
        </a:p>
      </dgm:t>
    </dgm:pt>
    <dgm:pt modelId="{FEFDC58C-256E-46B4-AEF4-8C106F6375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noProof="0" dirty="0">
              <a:solidFill>
                <a:sysClr val="windowText" lastClr="000000"/>
              </a:solidFill>
            </a:rPr>
            <a:t>reviewing</a:t>
          </a:r>
          <a:r>
            <a:rPr lang="de-DE" sz="2400" dirty="0">
              <a:solidFill>
                <a:sysClr val="windowText" lastClr="000000"/>
              </a:solidFill>
            </a:rPr>
            <a:t> and </a:t>
          </a:r>
          <a:r>
            <a:rPr lang="de-DE" sz="2400" dirty="0" err="1">
              <a:solidFill>
                <a:sysClr val="windowText" lastClr="000000"/>
              </a:solidFill>
            </a:rPr>
            <a:t>cleaning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C3641616-078F-4B3F-8A13-98A811C36D7C}" type="parTrans" cxnId="{C743BC57-FE07-4EAE-9DD6-02E03DAD6CA5}">
      <dgm:prSet/>
      <dgm:spPr/>
      <dgm:t>
        <a:bodyPr/>
        <a:lstStyle/>
        <a:p>
          <a:endParaRPr lang="de-DE"/>
        </a:p>
      </dgm:t>
    </dgm:pt>
    <dgm:pt modelId="{BF4845F7-2CAF-4542-B206-700C84E00D0B}" type="sibTrans" cxnId="{C743BC57-FE07-4EAE-9DD6-02E03DAD6CA5}">
      <dgm:prSet/>
      <dgm:spPr/>
      <dgm:t>
        <a:bodyPr/>
        <a:lstStyle/>
        <a:p>
          <a:endParaRPr lang="de-DE"/>
        </a:p>
      </dgm:t>
    </dgm:pt>
    <dgm:pt modelId="{A7DAD0F7-6D61-4BEB-AD21-E8E9E95C63E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66B1741D-521B-4FD9-88D3-B1A5FB91EDC2}" type="parTrans" cxnId="{BA7E86E9-A514-4809-997E-9DC476AFDAA2}">
      <dgm:prSet/>
      <dgm:spPr/>
      <dgm:t>
        <a:bodyPr/>
        <a:lstStyle/>
        <a:p>
          <a:endParaRPr lang="de-DE"/>
        </a:p>
      </dgm:t>
    </dgm:pt>
    <dgm:pt modelId="{ACD4E043-9D99-4FDB-BCBF-AFE1B2CF21E3}" type="sibTrans" cxnId="{BA7E86E9-A514-4809-997E-9DC476AFDAA2}">
      <dgm:prSet/>
      <dgm:spPr/>
      <dgm:t>
        <a:bodyPr/>
        <a:lstStyle/>
        <a:p>
          <a:endParaRPr lang="de-DE"/>
        </a:p>
      </dgm:t>
    </dgm:pt>
    <dgm:pt modelId="{F4CAD0FB-853C-4AE9-B61E-C802B9390FA3}" type="pres">
      <dgm:prSet presAssocID="{347397A9-424C-4D01-9E12-76A05569452B}" presName="Name0" presStyleCnt="0">
        <dgm:presLayoutVars>
          <dgm:dir/>
          <dgm:resizeHandles val="exact"/>
        </dgm:presLayoutVars>
      </dgm:prSet>
      <dgm:spPr/>
    </dgm:pt>
    <dgm:pt modelId="{81ECDAF6-3D95-49B3-88B4-415B81EB3D2D}" type="pres">
      <dgm:prSet presAssocID="{31E3A713-FCD2-48C3-8E1D-B968B6A78248}" presName="node" presStyleLbl="node1" presStyleIdx="0" presStyleCnt="3" custScaleY="91058">
        <dgm:presLayoutVars>
          <dgm:bulletEnabled val="1"/>
        </dgm:presLayoutVars>
      </dgm:prSet>
      <dgm:spPr/>
    </dgm:pt>
    <dgm:pt modelId="{CCFA2519-3548-424A-8749-3CB517F391E5}" type="pres">
      <dgm:prSet presAssocID="{5A824DAC-6217-4A68-9484-9C13E042DBE3}" presName="sibTrans" presStyleLbl="sibTrans2D1" presStyleIdx="0" presStyleCnt="2"/>
      <dgm:spPr/>
    </dgm:pt>
    <dgm:pt modelId="{05007347-D11E-4B1C-AA96-2EBF3A96FC25}" type="pres">
      <dgm:prSet presAssocID="{5A824DAC-6217-4A68-9484-9C13E042DBE3}" presName="connectorText" presStyleLbl="sibTrans2D1" presStyleIdx="0" presStyleCnt="2"/>
      <dgm:spPr/>
    </dgm:pt>
    <dgm:pt modelId="{DBBD13F5-6916-4A65-A4CC-2C1F70795932}" type="pres">
      <dgm:prSet presAssocID="{FEFDC58C-256E-46B4-AEF4-8C106F637548}" presName="node" presStyleLbl="node1" presStyleIdx="1" presStyleCnt="3">
        <dgm:presLayoutVars>
          <dgm:bulletEnabled val="1"/>
        </dgm:presLayoutVars>
      </dgm:prSet>
      <dgm:spPr/>
    </dgm:pt>
    <dgm:pt modelId="{88D9FD8C-442A-4A0A-84DB-96EA52A31AAD}" type="pres">
      <dgm:prSet presAssocID="{BF4845F7-2CAF-4542-B206-700C84E00D0B}" presName="sibTrans" presStyleLbl="sibTrans2D1" presStyleIdx="1" presStyleCnt="2"/>
      <dgm:spPr/>
    </dgm:pt>
    <dgm:pt modelId="{049930E8-6E59-4271-AC1D-C72E98D0EB55}" type="pres">
      <dgm:prSet presAssocID="{BF4845F7-2CAF-4542-B206-700C84E00D0B}" presName="connectorText" presStyleLbl="sibTrans2D1" presStyleIdx="1" presStyleCnt="2"/>
      <dgm:spPr/>
    </dgm:pt>
    <dgm:pt modelId="{76BCA38C-ED6C-480E-AAF3-ABAC4AEC0EE7}" type="pres">
      <dgm:prSet presAssocID="{A7DAD0F7-6D61-4BEB-AD21-E8E9E95C63E5}" presName="node" presStyleLbl="node1" presStyleIdx="2" presStyleCnt="3" custScaleX="124793">
        <dgm:presLayoutVars>
          <dgm:bulletEnabled val="1"/>
        </dgm:presLayoutVars>
      </dgm:prSet>
      <dgm:spPr/>
    </dgm:pt>
  </dgm:ptLst>
  <dgm:cxnLst>
    <dgm:cxn modelId="{E5C35F0F-17C7-4974-9361-6F28BEA2408D}" type="presOf" srcId="{5A824DAC-6217-4A68-9484-9C13E042DBE3}" destId="{CCFA2519-3548-424A-8749-3CB517F391E5}" srcOrd="0" destOrd="0" presId="urn:microsoft.com/office/officeart/2005/8/layout/process1"/>
    <dgm:cxn modelId="{A0010E24-1363-472D-A3FA-542205622695}" srcId="{347397A9-424C-4D01-9E12-76A05569452B}" destId="{31E3A713-FCD2-48C3-8E1D-B968B6A78248}" srcOrd="0" destOrd="0" parTransId="{B620F54E-C4CE-42B7-A610-0EFD24EF612F}" sibTransId="{5A824DAC-6217-4A68-9484-9C13E042DBE3}"/>
    <dgm:cxn modelId="{C5709F5D-675A-4441-8537-630E1DB7799D}" type="presOf" srcId="{BF4845F7-2CAF-4542-B206-700C84E00D0B}" destId="{88D9FD8C-442A-4A0A-84DB-96EA52A31AAD}" srcOrd="0" destOrd="0" presId="urn:microsoft.com/office/officeart/2005/8/layout/process1"/>
    <dgm:cxn modelId="{B18A316A-3856-4F03-AC5F-6C82C3F28DE3}" type="presOf" srcId="{347397A9-424C-4D01-9E12-76A05569452B}" destId="{F4CAD0FB-853C-4AE9-B61E-C802B9390FA3}" srcOrd="0" destOrd="0" presId="urn:microsoft.com/office/officeart/2005/8/layout/process1"/>
    <dgm:cxn modelId="{2C29B677-4018-44CB-AC38-BDF10D88B5D9}" type="presOf" srcId="{A7DAD0F7-6D61-4BEB-AD21-E8E9E95C63E5}" destId="{76BCA38C-ED6C-480E-AAF3-ABAC4AEC0EE7}" srcOrd="0" destOrd="0" presId="urn:microsoft.com/office/officeart/2005/8/layout/process1"/>
    <dgm:cxn modelId="{C743BC57-FE07-4EAE-9DD6-02E03DAD6CA5}" srcId="{347397A9-424C-4D01-9E12-76A05569452B}" destId="{FEFDC58C-256E-46B4-AEF4-8C106F637548}" srcOrd="1" destOrd="0" parTransId="{C3641616-078F-4B3F-8A13-98A811C36D7C}" sibTransId="{BF4845F7-2CAF-4542-B206-700C84E00D0B}"/>
    <dgm:cxn modelId="{40847E8E-59BB-423D-B0F0-7D39075324F8}" type="presOf" srcId="{31E3A713-FCD2-48C3-8E1D-B968B6A78248}" destId="{81ECDAF6-3D95-49B3-88B4-415B81EB3D2D}" srcOrd="0" destOrd="0" presId="urn:microsoft.com/office/officeart/2005/8/layout/process1"/>
    <dgm:cxn modelId="{B3CFB0A6-9052-47E1-BB49-B2DA1EC4289D}" type="presOf" srcId="{FEFDC58C-256E-46B4-AEF4-8C106F637548}" destId="{DBBD13F5-6916-4A65-A4CC-2C1F70795932}" srcOrd="0" destOrd="0" presId="urn:microsoft.com/office/officeart/2005/8/layout/process1"/>
    <dgm:cxn modelId="{598CAEC0-9EEB-419B-B967-B09E3A69CAEE}" type="presOf" srcId="{BF4845F7-2CAF-4542-B206-700C84E00D0B}" destId="{049930E8-6E59-4271-AC1D-C72E98D0EB55}" srcOrd="1" destOrd="0" presId="urn:microsoft.com/office/officeart/2005/8/layout/process1"/>
    <dgm:cxn modelId="{9F1E8CC5-1905-4FAB-AAF8-425E5A971778}" type="presOf" srcId="{5A824DAC-6217-4A68-9484-9C13E042DBE3}" destId="{05007347-D11E-4B1C-AA96-2EBF3A96FC25}" srcOrd="1" destOrd="0" presId="urn:microsoft.com/office/officeart/2005/8/layout/process1"/>
    <dgm:cxn modelId="{BA7E86E9-A514-4809-997E-9DC476AFDAA2}" srcId="{347397A9-424C-4D01-9E12-76A05569452B}" destId="{A7DAD0F7-6D61-4BEB-AD21-E8E9E95C63E5}" srcOrd="2" destOrd="0" parTransId="{66B1741D-521B-4FD9-88D3-B1A5FB91EDC2}" sibTransId="{ACD4E043-9D99-4FDB-BCBF-AFE1B2CF21E3}"/>
    <dgm:cxn modelId="{8931BAFE-8056-4C58-8742-6606AD218C42}" type="presParOf" srcId="{F4CAD0FB-853C-4AE9-B61E-C802B9390FA3}" destId="{81ECDAF6-3D95-49B3-88B4-415B81EB3D2D}" srcOrd="0" destOrd="0" presId="urn:microsoft.com/office/officeart/2005/8/layout/process1"/>
    <dgm:cxn modelId="{E1C6F61C-141A-4183-9416-A3C72E8DFC2F}" type="presParOf" srcId="{F4CAD0FB-853C-4AE9-B61E-C802B9390FA3}" destId="{CCFA2519-3548-424A-8749-3CB517F391E5}" srcOrd="1" destOrd="0" presId="urn:microsoft.com/office/officeart/2005/8/layout/process1"/>
    <dgm:cxn modelId="{FCAAC99A-B654-499F-AA34-CA5A4F94DF31}" type="presParOf" srcId="{CCFA2519-3548-424A-8749-3CB517F391E5}" destId="{05007347-D11E-4B1C-AA96-2EBF3A96FC25}" srcOrd="0" destOrd="0" presId="urn:microsoft.com/office/officeart/2005/8/layout/process1"/>
    <dgm:cxn modelId="{D7CAC8F8-A11F-4814-A133-914563427D92}" type="presParOf" srcId="{F4CAD0FB-853C-4AE9-B61E-C802B9390FA3}" destId="{DBBD13F5-6916-4A65-A4CC-2C1F70795932}" srcOrd="2" destOrd="0" presId="urn:microsoft.com/office/officeart/2005/8/layout/process1"/>
    <dgm:cxn modelId="{4004314D-1EDB-4611-99B7-8A0D2F767D97}" type="presParOf" srcId="{F4CAD0FB-853C-4AE9-B61E-C802B9390FA3}" destId="{88D9FD8C-442A-4A0A-84DB-96EA52A31AAD}" srcOrd="3" destOrd="0" presId="urn:microsoft.com/office/officeart/2005/8/layout/process1"/>
    <dgm:cxn modelId="{DB6E79E6-73F1-4C03-87AF-EA6C0269DC82}" type="presParOf" srcId="{88D9FD8C-442A-4A0A-84DB-96EA52A31AAD}" destId="{049930E8-6E59-4271-AC1D-C72E98D0EB55}" srcOrd="0" destOrd="0" presId="urn:microsoft.com/office/officeart/2005/8/layout/process1"/>
    <dgm:cxn modelId="{FBDA9DC3-F98A-4330-8568-C73A69C79AC1}" type="presParOf" srcId="{F4CAD0FB-853C-4AE9-B61E-C802B9390FA3}" destId="{76BCA38C-ED6C-480E-AAF3-ABAC4AEC0E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DAF6-3D95-49B3-88B4-415B81EB3D2D}">
      <dsp:nvSpPr>
        <dsp:cNvPr id="0" name=""/>
        <dsp:cNvSpPr/>
      </dsp:nvSpPr>
      <dsp:spPr>
        <a:xfrm>
          <a:off x="9331" y="2159162"/>
          <a:ext cx="2500156" cy="136729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olidFill>
                <a:sysClr val="windowText" lastClr="000000"/>
              </a:solidFill>
            </a:rPr>
            <a:t>Database </a:t>
          </a:r>
          <a:r>
            <a:rPr lang="en-GB" sz="2400" kern="1200" noProof="0" dirty="0">
              <a:solidFill>
                <a:sysClr val="windowText" lastClr="000000"/>
              </a:solidFill>
            </a:rPr>
            <a:t>conception</a:t>
          </a:r>
          <a:r>
            <a:rPr lang="de-DE" sz="2400" kern="1200" dirty="0">
              <a:solidFill>
                <a:sysClr val="windowText" lastClr="000000"/>
              </a:solidFill>
            </a:rPr>
            <a:t>  </a:t>
          </a:r>
        </a:p>
      </dsp:txBody>
      <dsp:txXfrm>
        <a:off x="49378" y="2199209"/>
        <a:ext cx="2420062" cy="1287196"/>
      </dsp:txXfrm>
    </dsp:sp>
    <dsp:sp modelId="{CCFA2519-3548-424A-8749-3CB517F391E5}">
      <dsp:nvSpPr>
        <dsp:cNvPr id="0" name=""/>
        <dsp:cNvSpPr/>
      </dsp:nvSpPr>
      <dsp:spPr>
        <a:xfrm>
          <a:off x="2759503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2759503" y="2656796"/>
        <a:ext cx="371023" cy="372022"/>
      </dsp:txXfrm>
    </dsp:sp>
    <dsp:sp modelId="{DBBD13F5-6916-4A65-A4CC-2C1F70795932}">
      <dsp:nvSpPr>
        <dsp:cNvPr id="0" name=""/>
        <dsp:cNvSpPr/>
      </dsp:nvSpPr>
      <dsp:spPr>
        <a:xfrm>
          <a:off x="3509550" y="2092027"/>
          <a:ext cx="2500156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ysClr val="windowText" lastClr="000000"/>
              </a:solidFill>
            </a:rPr>
            <a:t>reviewing</a:t>
          </a:r>
          <a:r>
            <a:rPr lang="de-DE" sz="2400" kern="1200" dirty="0">
              <a:solidFill>
                <a:sysClr val="windowText" lastClr="000000"/>
              </a:solidFill>
            </a:rPr>
            <a:t> and </a:t>
          </a:r>
          <a:r>
            <a:rPr lang="de-DE" sz="2400" kern="1200" dirty="0" err="1">
              <a:solidFill>
                <a:sysClr val="windowText" lastClr="000000"/>
              </a:solidFill>
            </a:rPr>
            <a:t>cleaning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3553529" y="2136006"/>
        <a:ext cx="2412198" cy="1413602"/>
      </dsp:txXfrm>
    </dsp:sp>
    <dsp:sp modelId="{88D9FD8C-442A-4A0A-84DB-96EA52A31AAD}">
      <dsp:nvSpPr>
        <dsp:cNvPr id="0" name=""/>
        <dsp:cNvSpPr/>
      </dsp:nvSpPr>
      <dsp:spPr>
        <a:xfrm>
          <a:off x="6259721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6259721" y="2656796"/>
        <a:ext cx="371023" cy="372022"/>
      </dsp:txXfrm>
    </dsp:sp>
    <dsp:sp modelId="{76BCA38C-ED6C-480E-AAF3-ABAC4AEC0EE7}">
      <dsp:nvSpPr>
        <dsp:cNvPr id="0" name=""/>
        <dsp:cNvSpPr/>
      </dsp:nvSpPr>
      <dsp:spPr>
        <a:xfrm>
          <a:off x="7009768" y="2092027"/>
          <a:ext cx="3120019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7053747" y="2136006"/>
        <a:ext cx="3032061" cy="1413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5DAD-3342-4B4E-BBD5-2091A736E669}" type="datetimeFigureOut">
              <a:rPr lang="de-DE" smtClean="0"/>
              <a:t>04.12.2017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1E1D-4275-499E-B0D8-364853585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2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Working title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Auch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frage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Beantwortung der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-Paper </a:t>
            </a:r>
            <a:r>
              <a:rPr lang="de-DE" dirty="0" err="1"/>
              <a:t>reviews</a:t>
            </a:r>
            <a:r>
              <a:rPr lang="de-DE" dirty="0"/>
              <a:t> statt </a:t>
            </a:r>
            <a:r>
              <a:rPr lang="de-DE" dirty="0" err="1"/>
              <a:t>lit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11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GIS, </a:t>
            </a:r>
            <a:r>
              <a:rPr lang="de-DE" dirty="0" err="1"/>
              <a:t>neogeograsphy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Var. GIS Trans, Software, Visual., </a:t>
            </a:r>
            <a:r>
              <a:rPr lang="de-DE" dirty="0" err="1"/>
              <a:t>qual.Data</a:t>
            </a:r>
            <a:endParaRPr lang="de-DE" dirty="0"/>
          </a:p>
          <a:p>
            <a:endParaRPr lang="de-DE" dirty="0"/>
          </a:p>
          <a:p>
            <a:r>
              <a:rPr lang="de-DE" dirty="0"/>
              <a:t>Ev. Erwähnen das </a:t>
            </a:r>
            <a:r>
              <a:rPr lang="de-DE" dirty="0" err="1"/>
              <a:t>postgresql</a:t>
            </a:r>
            <a:r>
              <a:rPr lang="de-DE" dirty="0"/>
              <a:t> </a:t>
            </a:r>
            <a:r>
              <a:rPr lang="de-DE" dirty="0" err="1"/>
              <a:t>datenbank</a:t>
            </a:r>
            <a:r>
              <a:rPr lang="de-DE" dirty="0"/>
              <a:t> auf den </a:t>
            </a:r>
            <a:r>
              <a:rPr lang="de-DE" dirty="0" err="1"/>
              <a:t>server</a:t>
            </a:r>
            <a:r>
              <a:rPr lang="de-DE" dirty="0"/>
              <a:t> verschoben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4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468 matches. We dismissed 87 publications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</a:t>
            </a:r>
            <a:r>
              <a:rPr lang="en-GB" dirty="0" err="1"/>
              <a:t>etrieved</a:t>
            </a:r>
            <a:r>
              <a:rPr lang="en-GB" dirty="0"/>
              <a:t> 14 var. Location, qual. Data, Analysis method, Software</a:t>
            </a:r>
          </a:p>
          <a:p>
            <a:endParaRPr lang="en-GB" dirty="0"/>
          </a:p>
          <a:p>
            <a:r>
              <a:rPr lang="en-GB" dirty="0" err="1"/>
              <a:t>Datenbankkonzeption</a:t>
            </a:r>
            <a:r>
              <a:rPr lang="en-GB" dirty="0"/>
              <a:t> und </a:t>
            </a:r>
            <a:r>
              <a:rPr lang="en-GB" dirty="0" err="1"/>
              <a:t>bla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5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pace until 2008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highest publication rate with 80  pubs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84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 from the United States, Australia, the United Kingdom and Canada published the majority of qualitative GIS research.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popdens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Australia, Canada, the United States and Finland became the most productive countries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and Canada are responsible for 58%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 most pubs from UK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41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preference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 interviews, survey, observation focus groups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often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e.g., through geocoding into geographic data. Hyperlinks frequently | GIS extensions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applied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 was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used GIS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and open-source GIS played only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role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 publications either refrained from using a GIS at all or did not mention which GIS software was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5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Word </a:t>
            </a:r>
            <a:r>
              <a:rPr lang="de-DE" dirty="0" err="1">
                <a:sym typeface="Wingdings" panose="05000000000000000000" pitchFamily="2" charset="2"/>
              </a:rPr>
              <a:t>preperation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stopwords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special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</a:t>
            </a:r>
            <a:r>
              <a:rPr lang="de-DE" dirty="0">
                <a:sym typeface="Wingdings" panose="05000000000000000000" pitchFamily="2" charset="2"/>
              </a:rPr>
              <a:t>)  </a:t>
            </a:r>
            <a:r>
              <a:rPr lang="de-DE" dirty="0" err="1">
                <a:sym typeface="Wingdings" panose="05000000000000000000" pitchFamily="2" charset="2"/>
              </a:rPr>
              <a:t>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stemming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Matrix 366 x 4300 Wörtern  Publikationen ohne </a:t>
            </a:r>
            <a:r>
              <a:rPr lang="de-DE" dirty="0" err="1">
                <a:sym typeface="Wingdings" panose="05000000000000000000" pitchFamily="2" charset="2"/>
              </a:rPr>
              <a:t>abstract</a:t>
            </a:r>
            <a:r>
              <a:rPr lang="de-DE" dirty="0">
                <a:sym typeface="Wingdings" panose="05000000000000000000" pitchFamily="2" charset="2"/>
              </a:rPr>
              <a:t> wurden rausgenommen deswegen 366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8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Hochdimensionale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representation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geringer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Streudiagramm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transformieren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ohne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ihrem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Informationsgehalt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verringern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ursprünglichen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bleibt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erhalten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Bekannter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jedoch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diese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Arbeit,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lediglich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5%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deswegen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schlecht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linear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Unmodale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(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accordances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(transitions)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Transformation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Dimensionsreduktion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welche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61% -81%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anhand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von 2-3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Inhalte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thematische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auszuwerten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clustern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Dimensions </a:t>
            </a:r>
            <a:r>
              <a:rPr lang="en-GB" dirty="0" err="1">
                <a:sym typeface="Wingdings" panose="05000000000000000000" pitchFamily="2" charset="2"/>
              </a:rPr>
              <a:t>reduzierte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mitte</a:t>
            </a:r>
            <a:r>
              <a:rPr lang="en-GB" dirty="0">
                <a:sym typeface="Wingdings" panose="05000000000000000000" pitchFamily="2" charset="2"/>
              </a:rPr>
              <a:t> des Plots </a:t>
            </a:r>
            <a:r>
              <a:rPr lang="en-GB" dirty="0" err="1">
                <a:sym typeface="Wingdings" panose="05000000000000000000" pitchFamily="2" charset="2"/>
              </a:rPr>
              <a:t>kleinster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gemeinsamer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nenner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Rand </a:t>
            </a:r>
            <a:r>
              <a:rPr lang="en-GB" dirty="0" err="1">
                <a:sym typeface="Wingdings" panose="05000000000000000000" pitchFamily="2" charset="2"/>
              </a:rPr>
              <a:t>gebiet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repräsentieren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Änderung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Inhalte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Themengebieten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Werte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geben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Hauptgradienten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ähnlicher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publikationen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thematische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übergänge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dieser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Nur die 15 </a:t>
            </a:r>
            <a:r>
              <a:rPr lang="en-GB" dirty="0" err="1">
                <a:sym typeface="Wingdings" panose="05000000000000000000" pitchFamily="2" charset="2"/>
              </a:rPr>
              <a:t>häufgisten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der clustering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dargestellt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56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Text animieren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41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K-Means clustering </a:t>
            </a:r>
            <a:r>
              <a:rPr lang="en-GB" dirty="0" err="1"/>
              <a:t>anwendbar</a:t>
            </a:r>
            <a:r>
              <a:rPr lang="en-GB" dirty="0"/>
              <a:t>  auf N-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n-</a:t>
            </a:r>
            <a:r>
              <a:rPr lang="en-GB" dirty="0" err="1"/>
              <a:t>dimensionalen</a:t>
            </a:r>
            <a:r>
              <a:rPr lang="en-GB" dirty="0"/>
              <a:t> </a:t>
            </a:r>
            <a:r>
              <a:rPr lang="en-GB" dirty="0" err="1"/>
              <a:t>Raum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Word Matrix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homogeneous groups within our word-publication matrix.</a:t>
            </a:r>
            <a:endParaRPr lang="en-GB" b="1" dirty="0"/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575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Media and technology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Ecology and landscape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Infrastructure 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Participation and community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bestätigt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clustering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erfassen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 o. 81%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gesamten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Word matrix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DCA und </a:t>
            </a:r>
            <a:r>
              <a:rPr lang="en-GB" dirty="0" err="1">
                <a:sym typeface="Wingdings" panose="05000000000000000000" pitchFamily="2" charset="2"/>
              </a:rPr>
              <a:t>Kmeans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en-GB" dirty="0" err="1">
                <a:sym typeface="Wingdings" panose="05000000000000000000" pitchFamily="2" charset="2"/>
              </a:rPr>
              <a:t>unabhängig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voneinander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bestätigen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b="1" dirty="0" err="1">
                <a:sym typeface="Wingdings" panose="05000000000000000000" pitchFamily="2" charset="2"/>
              </a:rPr>
              <a:t>wichtig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zwar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getriebene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vom</a:t>
            </a:r>
            <a:r>
              <a:rPr lang="en-GB" dirty="0">
                <a:sym typeface="Wingdings" panose="05000000000000000000" pitchFamily="2" charset="2"/>
              </a:rPr>
              <a:t> Computer </a:t>
            </a:r>
            <a:r>
              <a:rPr lang="en-GB" dirty="0" err="1">
                <a:sym typeface="Wingdings" panose="05000000000000000000" pitchFamily="2" charset="2"/>
              </a:rPr>
              <a:t>erfunden</a:t>
            </a:r>
            <a:r>
              <a:rPr lang="en-GB" dirty="0">
                <a:sym typeface="Wingdings" panose="05000000000000000000" pitchFamily="2" charset="2"/>
              </a:rPr>
              <a:t>/</a:t>
            </a:r>
            <a:r>
              <a:rPr lang="en-GB" dirty="0" err="1">
                <a:sym typeface="Wingdings" panose="05000000000000000000" pitchFamily="2" charset="2"/>
              </a:rPr>
              <a:t>erstellt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Diese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Theoriefindung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vermeidet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subjectives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selektieren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Laufe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Datenauswertung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</a:t>
            </a:r>
            <a:r>
              <a:rPr lang="en-GB" dirty="0" err="1">
                <a:sym typeface="Wingdings" panose="05000000000000000000" pitchFamily="2" charset="2"/>
              </a:rPr>
              <a:t>radient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updaten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52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relevanzs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Verständnis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GIS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wichtiges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werkzeug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Humangeographie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Pionierleistung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N-Amerika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Publikationsherkunft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83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8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limitiert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Prop. Software – </a:t>
            </a:r>
            <a:r>
              <a:rPr lang="en-GB" dirty="0" err="1">
                <a:sym typeface="Wingdings" panose="05000000000000000000" pitchFamily="2" charset="2"/>
              </a:rPr>
              <a:t>spricht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entgegen</a:t>
            </a:r>
            <a:r>
              <a:rPr lang="en-GB" dirty="0">
                <a:sym typeface="Wingdings" panose="05000000000000000000" pitchFamily="2" charset="2"/>
              </a:rPr>
              <a:t> open </a:t>
            </a:r>
            <a:r>
              <a:rPr lang="en-GB" dirty="0" err="1">
                <a:sym typeface="Wingdings" panose="05000000000000000000" pitchFamily="2" charset="2"/>
              </a:rPr>
              <a:t>sience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Zu </a:t>
            </a:r>
            <a:r>
              <a:rPr lang="en-GB" dirty="0" err="1">
                <a:sym typeface="Wingdings" panose="05000000000000000000" pitchFamily="2" charset="2"/>
              </a:rPr>
              <a:t>wenig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colabs</a:t>
            </a:r>
            <a:r>
              <a:rPr lang="en-GB" dirty="0">
                <a:sym typeface="Wingdings" panose="05000000000000000000" pitchFamily="2" charset="2"/>
              </a:rPr>
              <a:t>. –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und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?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Angst das </a:t>
            </a:r>
            <a:r>
              <a:rPr lang="en-GB" dirty="0" err="1">
                <a:sym typeface="Wingdings" panose="05000000000000000000" pitchFamily="2" charset="2"/>
              </a:rPr>
              <a:t>programm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wobei</a:t>
            </a:r>
            <a:r>
              <a:rPr lang="en-GB" dirty="0">
                <a:sym typeface="Wingdings" panose="05000000000000000000" pitchFamily="2" charset="2"/>
              </a:rPr>
              <a:t> dieses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548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Herausgefunden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clustering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Forschungsrichtung</a:t>
            </a:r>
            <a:r>
              <a:rPr lang="en-GB" dirty="0">
                <a:sym typeface="Wingdings" panose="05000000000000000000" pitchFamily="2" charset="2"/>
              </a:rPr>
              <a:t> des qual. GIS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Litreature</a:t>
            </a:r>
            <a:r>
              <a:rPr lang="en-GB" dirty="0">
                <a:sym typeface="Wingdings" panose="05000000000000000000" pitchFamily="2" charset="2"/>
              </a:rPr>
              <a:t> view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Used as data collection tool, </a:t>
            </a:r>
            <a:r>
              <a:rPr lang="en-GB" dirty="0" err="1">
                <a:sym typeface="Wingdings" panose="05000000000000000000" pitchFamily="2" charset="2"/>
              </a:rPr>
              <a:t>schließt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Research question 2 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065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Tabelle (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OS ) Spalte 1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Free  </a:t>
            </a:r>
            <a:r>
              <a:rPr lang="de-DE" dirty="0" err="1">
                <a:sym typeface="Wingdings" panose="05000000000000000000" pitchFamily="2" charset="2"/>
              </a:rPr>
              <a:t>Collabs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Small diff.  Transparenz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Reproduzierbarkeit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Frei erweiterbar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Spalte 2 (</a:t>
            </a:r>
            <a:r>
              <a:rPr lang="de-DE" dirty="0" err="1">
                <a:sym typeface="Wingdings" panose="05000000000000000000" pitchFamily="2" charset="2"/>
              </a:rPr>
              <a:t>Limitations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Grundlagenwissen lack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information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Zurzeit wenig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r>
              <a:rPr lang="de-DE" dirty="0">
                <a:sym typeface="Wingdings" panose="05000000000000000000" pitchFamily="2" charset="2"/>
              </a:rPr>
              <a:t> im </a:t>
            </a:r>
            <a:r>
              <a:rPr lang="de-DE" dirty="0" err="1">
                <a:sym typeface="Wingdings" panose="05000000000000000000" pitchFamily="2" charset="2"/>
              </a:rPr>
              <a:t>qual</a:t>
            </a:r>
            <a:r>
              <a:rPr lang="de-DE" dirty="0">
                <a:sym typeface="Wingdings" panose="05000000000000000000" pitchFamily="2" charset="2"/>
              </a:rPr>
              <a:t>. Bereiche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Bisher hauptsächlich </a:t>
            </a:r>
            <a:r>
              <a:rPr lang="de-DE" dirty="0" err="1">
                <a:sym typeface="Wingdings" panose="05000000000000000000" pitchFamily="2" charset="2"/>
              </a:rPr>
              <a:t>arcgis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718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, da </a:t>
            </a:r>
            <a:r>
              <a:rPr lang="en-GB" dirty="0" err="1"/>
              <a:t>pionierleistungen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geo software </a:t>
            </a:r>
            <a:r>
              <a:rPr lang="en-GB" dirty="0" err="1"/>
              <a:t>umsetztbar</a:t>
            </a:r>
            <a:r>
              <a:rPr lang="en-GB" dirty="0"/>
              <a:t> –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Anbindung</a:t>
            </a:r>
            <a:r>
              <a:rPr lang="en-GB" dirty="0"/>
              <a:t> von python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entwicklen</a:t>
            </a:r>
            <a:endParaRPr lang="en-GB" dirty="0"/>
          </a:p>
          <a:p>
            <a:r>
              <a:rPr lang="en-GB" dirty="0"/>
              <a:t>Oder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bestehende</a:t>
            </a:r>
            <a:r>
              <a:rPr lang="en-GB" dirty="0"/>
              <a:t> </a:t>
            </a:r>
            <a:r>
              <a:rPr lang="en-GB" dirty="0" err="1"/>
              <a:t>Entwicklungen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RQGIS</a:t>
            </a:r>
          </a:p>
          <a:p>
            <a:endParaRPr lang="en-GB" dirty="0"/>
          </a:p>
          <a:p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populärer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Enticklungen</a:t>
            </a:r>
            <a:r>
              <a:rPr lang="en-GB" dirty="0"/>
              <a:t> warden </a:t>
            </a:r>
            <a:r>
              <a:rPr lang="en-GB" dirty="0" err="1"/>
              <a:t>desto</a:t>
            </a:r>
            <a:r>
              <a:rPr lang="en-GB" dirty="0"/>
              <a:t> </a:t>
            </a:r>
            <a:r>
              <a:rPr lang="en-GB" dirty="0" err="1"/>
              <a:t>größer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der </a:t>
            </a:r>
            <a:r>
              <a:rPr lang="en-GB" dirty="0" err="1"/>
              <a:t>ideen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und die </a:t>
            </a:r>
            <a:r>
              <a:rPr lang="en-GB" dirty="0" err="1"/>
              <a:t>weiterentwicklung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269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Qual</a:t>
            </a:r>
            <a:r>
              <a:rPr lang="en-GB" dirty="0"/>
              <a:t> GIS </a:t>
            </a:r>
            <a:r>
              <a:rPr lang="en-GB" dirty="0" err="1"/>
              <a:t>profitiert</a:t>
            </a:r>
            <a:r>
              <a:rPr lang="en-GB" dirty="0"/>
              <a:t>  von </a:t>
            </a:r>
            <a:r>
              <a:rPr lang="en-GB" dirty="0" err="1"/>
              <a:t>größeren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an </a:t>
            </a:r>
            <a:r>
              <a:rPr lang="en-GB" dirty="0" err="1"/>
              <a:t>freier</a:t>
            </a:r>
            <a:r>
              <a:rPr lang="en-GB" dirty="0"/>
              <a:t> Software und am </a:t>
            </a:r>
            <a:r>
              <a:rPr lang="en-GB" dirty="0" err="1"/>
              <a:t>effektiven</a:t>
            </a:r>
            <a:r>
              <a:rPr lang="en-GB" dirty="0"/>
              <a:t> </a:t>
            </a:r>
            <a:r>
              <a:rPr lang="en-GB" dirty="0" err="1"/>
              <a:t>Wissenaustausch</a:t>
            </a:r>
            <a:r>
              <a:rPr lang="en-GB" dirty="0"/>
              <a:t> </a:t>
            </a:r>
          </a:p>
          <a:p>
            <a:r>
              <a:rPr lang="en-GB" dirty="0">
                <a:sym typeface="Wingdings" panose="05000000000000000000" pitchFamily="2" charset="2"/>
              </a:rPr>
              <a:t>	 </a:t>
            </a:r>
            <a:r>
              <a:rPr lang="en-GB" dirty="0" err="1">
                <a:sym typeface="Wingdings" panose="05000000000000000000" pitchFamily="2" charset="2"/>
              </a:rPr>
              <a:t>jedoch</a:t>
            </a:r>
            <a:r>
              <a:rPr lang="en-GB" dirty="0">
                <a:sym typeface="Wingdings" panose="05000000000000000000" pitchFamily="2" charset="2"/>
              </a:rPr>
              <a:t> muss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Das </a:t>
            </a:r>
            <a:r>
              <a:rPr lang="en-GB" dirty="0" err="1">
                <a:sym typeface="Wingdings" panose="05000000000000000000" pitchFamily="2" charset="2"/>
              </a:rPr>
              <a:t>alles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macht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Sinn </a:t>
            </a:r>
            <a:r>
              <a:rPr lang="en-GB" dirty="0" err="1">
                <a:sym typeface="Wingdings" panose="05000000000000000000" pitchFamily="2" charset="2"/>
              </a:rPr>
              <a:t>wenn</a:t>
            </a:r>
            <a:r>
              <a:rPr lang="en-GB" dirty="0">
                <a:sym typeface="Wingdings" panose="05000000000000000000" pitchFamily="2" charset="2"/>
              </a:rPr>
              <a:t>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von der </a:t>
            </a:r>
            <a:r>
              <a:rPr lang="en-GB" dirty="0" err="1">
                <a:sym typeface="Wingdings" panose="05000000000000000000" pitchFamily="2" charset="2"/>
              </a:rPr>
              <a:t>Wissenschaftscommunity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- Nicht nur negativ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1</a:t>
            </a:r>
            <a:r>
              <a:rPr lang="en-GB" dirty="0">
                <a:sym typeface="Wingdings" panose="05000000000000000000" pitchFamily="2" charset="2"/>
              </a:rPr>
              <a:t>- </a:t>
            </a: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frag.  </a:t>
            </a:r>
            <a:r>
              <a:rPr lang="en-GB" dirty="0" err="1">
                <a:sym typeface="Wingdings" panose="05000000000000000000" pitchFamily="2" charset="2"/>
              </a:rPr>
              <a:t>orientiert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clustern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2</a:t>
            </a:r>
            <a:r>
              <a:rPr lang="en-GB" dirty="0">
                <a:sym typeface="Wingdings" panose="05000000000000000000" pitchFamily="2" charset="2"/>
              </a:rPr>
              <a:t>. </a:t>
            </a:r>
            <a:r>
              <a:rPr lang="en-GB" dirty="0" err="1">
                <a:sym typeface="Wingdings" panose="05000000000000000000" pitchFamily="2" charset="2"/>
              </a:rPr>
              <a:t>Dominanz</a:t>
            </a:r>
            <a:r>
              <a:rPr lang="en-GB" dirty="0">
                <a:sym typeface="Wingdings" panose="05000000000000000000" pitchFamily="2" charset="2"/>
              </a:rPr>
              <a:t> prop. Soft.  marginal </a:t>
            </a:r>
            <a:r>
              <a:rPr lang="en-GB" dirty="0" err="1">
                <a:sym typeface="Wingdings" panose="05000000000000000000" pitchFamily="2" charset="2"/>
              </a:rPr>
              <a:t>os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OS </a:t>
            </a:r>
            <a:r>
              <a:rPr lang="en-GB" dirty="0" err="1">
                <a:sym typeface="Wingdings" panose="05000000000000000000" pitchFamily="2" charset="2"/>
              </a:rPr>
              <a:t>würde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transparenz</a:t>
            </a:r>
            <a:r>
              <a:rPr lang="en-GB" dirty="0">
                <a:sym typeface="Wingdings" panose="05000000000000000000" pitchFamily="2" charset="2"/>
              </a:rPr>
              <a:t> und repro. </a:t>
            </a:r>
            <a:r>
              <a:rPr lang="en-GB" dirty="0" err="1">
                <a:sym typeface="Wingdings" panose="05000000000000000000" pitchFamily="2" charset="2"/>
              </a:rPr>
              <a:t>stärken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03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7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376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8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1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2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58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57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Idee Buchbeitrag Jannes und Susann -&gt; Bachelorarbeit -&gt; 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Social science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einig</a:t>
            </a:r>
            <a:r>
              <a:rPr lang="en-GB" dirty="0"/>
              <a:t> das qual.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 und relevant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werkzeug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Anwendung</a:t>
            </a:r>
            <a:r>
              <a:rPr lang="en-GB" dirty="0">
                <a:sym typeface="Wingdings" panose="05000000000000000000" pitchFamily="2" charset="2"/>
              </a:rPr>
              <a:t> von GIS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unstrukturiert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heterogen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sym typeface="Wingdings" panose="05000000000000000000" pitchFamily="2" charset="2"/>
              </a:rPr>
              <a:t>Lack of reproducibility and transparency  </a:t>
            </a:r>
            <a:r>
              <a:rPr lang="en-GB" sz="1200" dirty="0" err="1">
                <a:sym typeface="Wingdings" panose="05000000000000000000" pitchFamily="2" charset="2"/>
              </a:rPr>
              <a:t>Nutzung</a:t>
            </a:r>
            <a:r>
              <a:rPr lang="en-GB" sz="1200" dirty="0">
                <a:sym typeface="Wingdings" panose="05000000000000000000" pitchFamily="2" charset="2"/>
              </a:rPr>
              <a:t> von open sources data/software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- Wir bedienen uns eines </a:t>
            </a:r>
            <a:r>
              <a:rPr lang="de-DE" sz="1200" dirty="0" err="1">
                <a:sym typeface="Wingdings" panose="05000000000000000000" pitchFamily="2" charset="2"/>
              </a:rPr>
              <a:t>os</a:t>
            </a:r>
            <a:r>
              <a:rPr lang="de-DE" sz="1200" dirty="0">
                <a:sym typeface="Wingdings" panose="05000000000000000000" pitchFamily="2" charset="2"/>
              </a:rPr>
              <a:t> </a:t>
            </a:r>
            <a:r>
              <a:rPr lang="de-DE" sz="1200" dirty="0" err="1">
                <a:sym typeface="Wingdings" panose="05000000000000000000" pitchFamily="2" charset="2"/>
              </a:rPr>
              <a:t>ansatzes</a:t>
            </a: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G</a:t>
            </a:r>
            <a:r>
              <a:rPr lang="en-GB" sz="1200" dirty="0" err="1">
                <a:sym typeface="Wingdings" panose="05000000000000000000" pitchFamily="2" charset="2"/>
              </a:rPr>
              <a:t>ibt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bereit</a:t>
            </a:r>
            <a:r>
              <a:rPr lang="en-GB" sz="1200" dirty="0">
                <a:sym typeface="Wingdings" panose="05000000000000000000" pitchFamily="2" charset="2"/>
              </a:rPr>
              <a:t> reviews -&gt; </a:t>
            </a:r>
            <a:r>
              <a:rPr lang="en-GB" sz="1200" dirty="0" err="1">
                <a:sym typeface="Wingdings" panose="05000000000000000000" pitchFamily="2" charset="2"/>
              </a:rPr>
              <a:t>aber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diese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sehr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inhomogen</a:t>
            </a:r>
            <a:endParaRPr lang="en-GB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-</a:t>
            </a:r>
            <a:r>
              <a:rPr lang="en-GB" dirty="0"/>
              <a:t> </a:t>
            </a:r>
            <a:r>
              <a:rPr lang="en-GB" dirty="0" err="1"/>
              <a:t>Anfänge</a:t>
            </a:r>
            <a:r>
              <a:rPr lang="en-GB" dirty="0"/>
              <a:t> </a:t>
            </a:r>
            <a:r>
              <a:rPr lang="en-GB" dirty="0" err="1"/>
              <a:t>gleich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75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AED6C8-8876-45A8-8F34-AE1FA7EC4B2C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46F6-5C83-4DE1-A173-5E0C5EDF318F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0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275BE4-DB12-48D5-A9E7-081793616B37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9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1330" y="199194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52-9942-4112-A5F9-032A22E0C7FB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4553" y="6382661"/>
            <a:ext cx="105250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7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1A7BD6-E9AB-4861-8570-1E40781F479D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4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F2D-1F50-4EA1-909F-C21FE0D01EA3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9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8841-E23D-485B-8927-33443F978E11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8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8A88A-4EC3-496A-B390-60C7FCD44DD1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7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D5C0-7B25-402B-B14E-3667F799E167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9C2445-26BA-4299-897E-A2FB56B335B9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641D-AF91-4789-AAED-69140FE33BA8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B6E9DA9-3B80-448E-9E07-9CF6E0538B95}" type="datetime1">
              <a:rPr lang="en-US" smtClean="0"/>
              <a:t>12/4/2017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557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../figures/leaflet_cluster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906" y="693175"/>
            <a:ext cx="10880188" cy="2356280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3600" b="1" dirty="0"/>
            </a:br>
            <a:r>
              <a:rPr lang="en-GB" sz="3600" b="1" dirty="0"/>
              <a:t>Reviewing</a:t>
            </a:r>
            <a:r>
              <a:rPr lang="de-DE" sz="3600" b="1" dirty="0"/>
              <a:t> </a:t>
            </a:r>
            <a:r>
              <a:rPr lang="en-GB" sz="3600" b="1" dirty="0"/>
              <a:t>qualitative GIS research – </a:t>
            </a:r>
            <a:br>
              <a:rPr lang="en-GB" sz="3600" b="1" dirty="0"/>
            </a:br>
            <a:r>
              <a:rPr lang="en-GB" sz="3600" b="1" dirty="0"/>
              <a:t>current trends and promoting interdisciplinary, reproducible research with open-source software.</a:t>
            </a:r>
            <a:r>
              <a:rPr lang="de-DE" sz="3600" b="1" dirty="0"/>
              <a:t>  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934238" y="5502593"/>
            <a:ext cx="8825658" cy="861420"/>
          </a:xfrm>
        </p:spPr>
        <p:txBody>
          <a:bodyPr numCol="1">
            <a:normAutofit/>
          </a:bodyPr>
          <a:lstStyle/>
          <a:p>
            <a:r>
              <a:rPr lang="en-GB" dirty="0"/>
              <a:t>Presentation: Eric Krüger</a:t>
            </a:r>
          </a:p>
          <a:p>
            <a:r>
              <a:rPr lang="en-GB" dirty="0"/>
              <a:t>Moderators: </a:t>
            </a:r>
            <a:r>
              <a:rPr lang="de-DE" dirty="0"/>
              <a:t> Dr. Susann Schäfer, Dr. Jannes </a:t>
            </a:r>
            <a:r>
              <a:rPr lang="de-DE" dirty="0" err="1"/>
              <a:t>Münchow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3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32C6-5C2F-413E-AA5E-422FD9BE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 Introduction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47108-069C-444E-84FE-2AFEC16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103266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qualitative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A</a:t>
            </a:r>
            <a:r>
              <a:rPr lang="en-GB" sz="2400" dirty="0"/>
              <a:t>s reproducible qualitative GIS approach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154291-D3A2-4CE2-951E-1502F245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3FAFAD-3655-4A00-B5F4-42141AF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77" y="190561"/>
            <a:ext cx="6270010" cy="669050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0CFC792-8323-4168-A82D-858AF50C3FCB}"/>
              </a:ext>
            </a:extLst>
          </p:cNvPr>
          <p:cNvSpPr/>
          <p:nvPr/>
        </p:nvSpPr>
        <p:spPr>
          <a:xfrm>
            <a:off x="1932237" y="190561"/>
            <a:ext cx="7246189" cy="186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5B8768-1845-441F-89C8-FCF1D19162F2}"/>
              </a:ext>
            </a:extLst>
          </p:cNvPr>
          <p:cNvSpPr/>
          <p:nvPr/>
        </p:nvSpPr>
        <p:spPr>
          <a:xfrm>
            <a:off x="2139350" y="1853246"/>
            <a:ext cx="7246189" cy="165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DA10DD-FFE5-4BA4-AA73-8DCC33F81623}"/>
              </a:ext>
            </a:extLst>
          </p:cNvPr>
          <p:cNvSpPr txBox="1"/>
          <p:nvPr/>
        </p:nvSpPr>
        <p:spPr>
          <a:xfrm rot="16200000">
            <a:off x="1981798" y="3826576"/>
            <a:ext cx="160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1 and 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810B1F-D968-44C8-ABE8-8D1D65449E75}"/>
              </a:ext>
            </a:extLst>
          </p:cNvPr>
          <p:cNvSpPr/>
          <p:nvPr/>
        </p:nvSpPr>
        <p:spPr>
          <a:xfrm>
            <a:off x="2139347" y="3410056"/>
            <a:ext cx="2846638" cy="350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E3009C-7AD9-4AD6-A568-FAA9DBE5F6F8}"/>
              </a:ext>
            </a:extLst>
          </p:cNvPr>
          <p:cNvSpPr txBox="1"/>
          <p:nvPr/>
        </p:nvSpPr>
        <p:spPr>
          <a:xfrm rot="16200000">
            <a:off x="7517472" y="3725501"/>
            <a:ext cx="12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4BEA525-350B-4BA8-A0A8-777988970A72}"/>
              </a:ext>
            </a:extLst>
          </p:cNvPr>
          <p:cNvSpPr/>
          <p:nvPr/>
        </p:nvSpPr>
        <p:spPr>
          <a:xfrm>
            <a:off x="4985986" y="3486870"/>
            <a:ext cx="4399552" cy="3382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B6BA6-26C3-4BC2-AC5F-00D976B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DB53A-2EC4-4EC5-A109-4F7A412D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1483"/>
            <a:ext cx="9893137" cy="419548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Literature database</a:t>
            </a:r>
          </a:p>
          <a:p>
            <a:r>
              <a:rPr lang="en-GB" sz="2000" dirty="0"/>
              <a:t>Key word query on the ISI web of knowledge </a:t>
            </a:r>
          </a:p>
          <a:p>
            <a:r>
              <a:rPr lang="en-GB" sz="2000" dirty="0"/>
              <a:t>468 publications were retrieved</a:t>
            </a:r>
          </a:p>
          <a:p>
            <a:r>
              <a:rPr lang="en-GB" sz="2000" dirty="0"/>
              <a:t>Extraction of 14 variables on each publication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000" b="1" dirty="0"/>
              <a:t>Open Data</a:t>
            </a:r>
          </a:p>
          <a:p>
            <a:r>
              <a:rPr lang="en-GB" sz="2000" dirty="0"/>
              <a:t>all project data is stored on </a:t>
            </a:r>
            <a:r>
              <a:rPr lang="en-GB" sz="2000" dirty="0" err="1"/>
              <a:t>github</a:t>
            </a:r>
            <a:r>
              <a:rPr lang="en-GB" sz="2000" dirty="0"/>
              <a:t> - github.com/EricKrg/</a:t>
            </a:r>
            <a:r>
              <a:rPr lang="en-GB" sz="2000" dirty="0" err="1"/>
              <a:t>qual_gis</a:t>
            </a:r>
            <a:endParaRPr lang="en-GB" sz="2000" dirty="0"/>
          </a:p>
          <a:p>
            <a:r>
              <a:rPr lang="en-GB" sz="2000" dirty="0"/>
              <a:t>Literature Database is online accessible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B48155-030C-4EBE-8503-59D4D8A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 descr="https://www.ucm.es/data/cont/media/www/pag-39799/isi.png">
            <a:extLst>
              <a:ext uri="{FF2B5EF4-FFF2-40B4-BE49-F238E27FC236}">
                <a16:creationId xmlns:a16="http://schemas.microsoft.com/office/drawing/2014/main" id="{600238B0-86A8-4A12-9D08-0DB2C3DF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14" y="1611483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A6A05A-BF70-41C2-AEA2-43F664D63654}"/>
              </a:ext>
            </a:extLst>
          </p:cNvPr>
          <p:cNvSpPr txBox="1"/>
          <p:nvPr/>
        </p:nvSpPr>
        <p:spPr>
          <a:xfrm>
            <a:off x="9480782" y="294498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(UCM, 2017)</a:t>
            </a:r>
          </a:p>
        </p:txBody>
      </p:sp>
      <p:pic>
        <p:nvPicPr>
          <p:cNvPr id="1028" name="Picture 4" descr="PostgreSQL Encryption logo">
            <a:extLst>
              <a:ext uri="{FF2B5EF4-FFF2-40B4-BE49-F238E27FC236}">
                <a16:creationId xmlns:a16="http://schemas.microsoft.com/office/drawing/2014/main" id="{3EFFCFFA-F1D0-47F6-9B42-C2DC9043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45" y="3978483"/>
            <a:ext cx="2168894" cy="19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07E834-DF74-49B0-A941-D382819625BE}"/>
              </a:ext>
            </a:extLst>
          </p:cNvPr>
          <p:cNvSpPr txBox="1"/>
          <p:nvPr/>
        </p:nvSpPr>
        <p:spPr>
          <a:xfrm>
            <a:off x="9021845" y="6047254"/>
            <a:ext cx="245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(PostgreSQL-Dev., 2017)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9BC5971-5FAB-43E1-920F-618C03CCAB31}"/>
              </a:ext>
            </a:extLst>
          </p:cNvPr>
          <p:cNvSpPr/>
          <p:nvPr/>
        </p:nvSpPr>
        <p:spPr>
          <a:xfrm>
            <a:off x="-117231" y="-250166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C72DC-84DC-40B8-A16C-EB493873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97"/>
          <a:stretch/>
        </p:blipFill>
        <p:spPr>
          <a:xfrm>
            <a:off x="481238" y="2069622"/>
            <a:ext cx="9164418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BB35565-517B-4D62-800E-3774EF2FA5F1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EC14FD2-8AEF-4B16-A0BB-AE0DBA580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206363"/>
              </p:ext>
            </p:extLst>
          </p:nvPr>
        </p:nvGraphicFramePr>
        <p:xfrm>
          <a:off x="1172615" y="1138879"/>
          <a:ext cx="10139120" cy="56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12D0F52-BA99-471E-8D91-590D09011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83" y="2522945"/>
            <a:ext cx="3068180" cy="409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40633E-6024-4133-B2B1-48CFDCC2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3071" y="3237491"/>
            <a:ext cx="1969813" cy="19674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ED2F77-E83C-423A-AF1C-7FA8E319D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5002" y="3078130"/>
            <a:ext cx="1494615" cy="1494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5FEAB-A0AB-40AA-A0E1-3698F0524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1682" y="4386418"/>
            <a:ext cx="2615930" cy="1825834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19F9D1D9-1B92-4242-B880-3B004973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6F47D08A-658F-4E25-AE00-82CC0CDBF0EC}"/>
              </a:ext>
            </a:extLst>
          </p:cNvPr>
          <p:cNvSpPr/>
          <p:nvPr/>
        </p:nvSpPr>
        <p:spPr>
          <a:xfrm>
            <a:off x="0" y="-125083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BBDF0EF-8E78-4C62-8669-DFA197D2CE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1695" y="1414972"/>
            <a:ext cx="5042889" cy="538108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F989C48-2B74-4E24-AE17-0B8807AAC71F}"/>
              </a:ext>
            </a:extLst>
          </p:cNvPr>
          <p:cNvSpPr/>
          <p:nvPr/>
        </p:nvSpPr>
        <p:spPr>
          <a:xfrm>
            <a:off x="5588118" y="4114801"/>
            <a:ext cx="3186466" cy="2695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0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78D5EA-FDD9-4F48-9BA3-B9126608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40" y="1968591"/>
            <a:ext cx="7346534" cy="419548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4AA97A-C0D5-4D51-8D40-F02327E3CCB7}"/>
              </a:ext>
            </a:extLst>
          </p:cNvPr>
          <p:cNvSpPr txBox="1"/>
          <p:nvPr/>
        </p:nvSpPr>
        <p:spPr>
          <a:xfrm>
            <a:off x="3640720" y="5563756"/>
            <a:ext cx="67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publications using qualitative GIS over time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E698AAE-3361-43C5-B9E2-4C6F34840478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D61F50D-829F-4F11-B0E8-8E00DA66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25055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A0E0E-2655-4F77-8242-E78CDBE1D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05503" y="1823663"/>
            <a:ext cx="6362407" cy="44929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8EA5E-6CF2-4A04-A3FE-6C2243CA5F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22" b="3445"/>
          <a:stretch/>
        </p:blipFill>
        <p:spPr bwMode="auto">
          <a:xfrm>
            <a:off x="532233" y="1853248"/>
            <a:ext cx="4443274" cy="449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B2150-6208-4366-8EC0-BB18EFE292AB}"/>
              </a:ext>
            </a:extLst>
          </p:cNvPr>
          <p:cNvSpPr txBox="1"/>
          <p:nvPr/>
        </p:nvSpPr>
        <p:spPr>
          <a:xfrm>
            <a:off x="1000342" y="6380557"/>
            <a:ext cx="40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publications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874C4B-B517-4AB8-9DC8-AE82AC2CE363}"/>
              </a:ext>
            </a:extLst>
          </p:cNvPr>
          <p:cNvSpPr txBox="1"/>
          <p:nvPr/>
        </p:nvSpPr>
        <p:spPr>
          <a:xfrm>
            <a:off x="6416448" y="6378454"/>
            <a:ext cx="63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pub. per population density </a:t>
            </a:r>
            <a:endParaRPr lang="en-GB" sz="14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DC119A-5A0E-4039-8E8B-823A3689BB47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E52E7BD-D10C-4196-888D-57EA859E4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99124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251068B5-CEAB-43C7-8D7A-879624B7A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en-GB" dirty="0"/>
              <a:t>Result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C7EA306-D270-4E55-9AB6-B3350FAE92E9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588D22-6457-4D54-8CA3-1E3EF910E890}"/>
              </a:ext>
            </a:extLst>
          </p:cNvPr>
          <p:cNvSpPr/>
          <p:nvPr/>
        </p:nvSpPr>
        <p:spPr>
          <a:xfrm>
            <a:off x="0" y="-125084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6E8F9A-5C67-4E21-B266-2D12330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F1FBF0-3CEF-45F2-86AB-2249EC230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6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499"/>
            <a:ext cx="8946541" cy="449307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Textcleaning</a:t>
            </a:r>
            <a:r>
              <a:rPr lang="de-DE" b="1" dirty="0"/>
              <a:t> and Word </a:t>
            </a:r>
            <a:r>
              <a:rPr lang="de-DE" b="1" dirty="0" err="1"/>
              <a:t>matrix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0B383D7C-B055-4A99-9525-5DE6A89C0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448717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AD76B27-614D-4975-872A-9425EA1D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0750" r="6776" b="4651"/>
          <a:stretch/>
        </p:blipFill>
        <p:spPr>
          <a:xfrm>
            <a:off x="3429000" y="3043452"/>
            <a:ext cx="4667534" cy="31776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43" t="45294" r="9953"/>
          <a:stretch/>
        </p:blipFill>
        <p:spPr>
          <a:xfrm>
            <a:off x="4107798" y="1953562"/>
            <a:ext cx="3415221" cy="41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E293137-6A37-4F21-B65A-E4D19A82DC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311623"/>
              </p:ext>
            </p:extLst>
          </p:nvPr>
        </p:nvGraphicFramePr>
        <p:xfrm>
          <a:off x="1278278" y="1924003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I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2" descr="ZIP">
            <a:extLst>
              <a:ext uri="{FF2B5EF4-FFF2-40B4-BE49-F238E27FC236}">
                <a16:creationId xmlns:a16="http://schemas.microsoft.com/office/drawing/2014/main" id="{E4D9B5D1-93DE-444B-882A-390855D5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61" y="253048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31433A-F523-4185-B556-8AAD1586755D}"/>
              </a:ext>
            </a:extLst>
          </p:cNvPr>
          <p:cNvSpPr txBox="1"/>
          <p:nvPr/>
        </p:nvSpPr>
        <p:spPr>
          <a:xfrm>
            <a:off x="54939" y="6517406"/>
            <a:ext cx="386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(DCA; Hill &amp; </a:t>
            </a:r>
            <a:r>
              <a:rPr lang="en-GB" dirty="0" err="1"/>
              <a:t>Gauch</a:t>
            </a:r>
            <a:r>
              <a:rPr lang="en-GB" dirty="0"/>
              <a:t>, 1980).</a:t>
            </a:r>
          </a:p>
        </p:txBody>
      </p:sp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D788260B-86ED-4A2F-B371-0D2C73855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5068604"/>
              </p:ext>
            </p:extLst>
          </p:nvPr>
        </p:nvGraphicFramePr>
        <p:xfrm>
          <a:off x="4216395" y="1886779"/>
          <a:ext cx="3317875" cy="4556760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Axis1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Axis 2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0.4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0.8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0.6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-0.7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0.9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C174AC2-0CB6-4E92-922F-F551D8BE7949}"/>
              </a:ext>
            </a:extLst>
          </p:cNvPr>
          <p:cNvSpPr txBox="1">
            <a:spLocks/>
          </p:cNvSpPr>
          <p:nvPr/>
        </p:nvSpPr>
        <p:spPr>
          <a:xfrm>
            <a:off x="581192" y="1402499"/>
            <a:ext cx="8946541" cy="44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Word Matrix and Ordination: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79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46B725-D14A-40F3-B9D0-EB1AC31051C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35" y="1152983"/>
            <a:ext cx="5397500" cy="5397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C0F914-CB4A-4FFC-9CFF-22F69234A5C4}"/>
              </a:ext>
            </a:extLst>
          </p:cNvPr>
          <p:cNvSpPr/>
          <p:nvPr/>
        </p:nvSpPr>
        <p:spPr>
          <a:xfrm>
            <a:off x="3792279" y="6332193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BF8F9A-56BD-4C48-B343-2406642D13B1}"/>
              </a:ext>
            </a:extLst>
          </p:cNvPr>
          <p:cNvSpPr/>
          <p:nvPr/>
        </p:nvSpPr>
        <p:spPr>
          <a:xfrm rot="16200000">
            <a:off x="1409488" y="3959794"/>
            <a:ext cx="318189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–citizen gradient 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12C52E-4C67-4EDD-9A2E-EB7EE8F88D97}"/>
              </a:ext>
            </a:extLst>
          </p:cNvPr>
          <p:cNvCxnSpPr>
            <a:cxnSpLocks/>
          </p:cNvCxnSpPr>
          <p:nvPr/>
        </p:nvCxnSpPr>
        <p:spPr>
          <a:xfrm flipV="1">
            <a:off x="3463074" y="4071729"/>
            <a:ext cx="4800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B168DAD-CDD1-4FFB-A54F-81171F9FF035}"/>
              </a:ext>
            </a:extLst>
          </p:cNvPr>
          <p:cNvCxnSpPr>
            <a:cxnSpLocks/>
          </p:cNvCxnSpPr>
          <p:nvPr/>
        </p:nvCxnSpPr>
        <p:spPr>
          <a:xfrm flipV="1">
            <a:off x="5558135" y="1263197"/>
            <a:ext cx="0" cy="4913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8CFF93E-8EE5-49B1-80AF-474EEE445F39}"/>
              </a:ext>
            </a:extLst>
          </p:cNvPr>
          <p:cNvSpPr/>
          <p:nvPr/>
        </p:nvSpPr>
        <p:spPr>
          <a:xfrm>
            <a:off x="7841974" y="3200400"/>
            <a:ext cx="477074" cy="1007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1474560"/>
            <a:ext cx="8946541" cy="51849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800"/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Introduction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Data and Methodology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GB" sz="2400"/>
              <a:t>Review Analysis and Results</a:t>
            </a:r>
            <a:endParaRPr lang="en-GB" sz="2200"/>
          </a:p>
          <a:p>
            <a:pPr marL="857250" lvl="1" indent="-457200">
              <a:buFont typeface="+mj-lt"/>
              <a:buAutoNum type="alphaLcParenR"/>
            </a:pPr>
            <a:r>
              <a:rPr lang="en-GB" sz="2400"/>
              <a:t>Text mining Analysis and Results</a:t>
            </a:r>
            <a:endParaRPr lang="en-GB" sz="2200"/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Discussion</a:t>
            </a:r>
          </a:p>
          <a:p>
            <a:pPr marL="457200" indent="-457200">
              <a:buFont typeface="+mj-lt"/>
              <a:buAutoNum type="arabicParenR"/>
            </a:pPr>
            <a:r>
              <a:rPr lang="en-GB" sz="3200"/>
              <a:t>Conclusion </a:t>
            </a:r>
          </a:p>
          <a:p>
            <a:pPr marL="0" indent="0">
              <a:buNone/>
            </a:pPr>
            <a:r>
              <a:rPr lang="en-GB" sz="3200"/>
              <a:t>Literature</a:t>
            </a:r>
          </a:p>
          <a:p>
            <a:pPr marL="457200" indent="-457200">
              <a:buFont typeface="+mj-lt"/>
              <a:buAutoNum type="arabicParenR"/>
            </a:pPr>
            <a:endParaRPr lang="en-GB" sz="28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3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68748DF-F148-4CF1-87E7-487B2CE1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1335099"/>
            <a:ext cx="5697764" cy="398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1113136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</a:t>
            </a:r>
            <a:r>
              <a:rPr lang="de-DE" b="1" dirty="0" err="1"/>
              <a:t>clustering</a:t>
            </a:r>
            <a:endParaRPr lang="de-DE" b="1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/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Aim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	 </a:t>
            </a:r>
            <a:r>
              <a:rPr lang="de-DE" b="1" dirty="0" err="1">
                <a:sym typeface="Wingdings" panose="05000000000000000000" pitchFamily="2" charset="2"/>
              </a:rPr>
              <a:t>minimize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en-GB" dirty="0"/>
              <a:t>within-cluster variation  - </a:t>
            </a:r>
          </a:p>
          <a:p>
            <a:pPr marL="0" indent="0">
              <a:buNone/>
            </a:pPr>
            <a:r>
              <a:rPr lang="en-GB" dirty="0"/>
              <a:t>	find </a:t>
            </a:r>
            <a:r>
              <a:rPr lang="en-GB" b="1" dirty="0"/>
              <a:t>homogeneous word groups</a:t>
            </a:r>
          </a:p>
          <a:p>
            <a:pPr marL="0" indent="0">
              <a:buNone/>
            </a:pPr>
            <a:r>
              <a:rPr lang="en-GB" sz="1600" dirty="0"/>
              <a:t>(James, Witten, Hastie &amp; </a:t>
            </a:r>
            <a:r>
              <a:rPr lang="en-GB" sz="1600" dirty="0" err="1"/>
              <a:t>Tibshirani</a:t>
            </a:r>
            <a:r>
              <a:rPr lang="en-GB" sz="1600" dirty="0"/>
              <a:t>, 2013)</a:t>
            </a:r>
            <a:endParaRPr lang="en-GB" sz="1600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CA2FC9-D8C5-43A0-9C06-0CC454E77F99}"/>
              </a:ext>
            </a:extLst>
          </p:cNvPr>
          <p:cNvSpPr txBox="1"/>
          <p:nvPr/>
        </p:nvSpPr>
        <p:spPr>
          <a:xfrm>
            <a:off x="9713173" y="5320984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570E560-AAB0-4414-BBD0-5D2353BD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604903"/>
              </p:ext>
            </p:extLst>
          </p:nvPr>
        </p:nvGraphicFramePr>
        <p:xfrm>
          <a:off x="4589466" y="4318075"/>
          <a:ext cx="4226828" cy="2157496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30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6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caus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distanc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facilt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Praticip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</a:rPr>
                        <a:t>technolog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61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62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63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64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65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66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67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68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69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32E06E7A-B04C-4863-B10B-F281A28C7749}"/>
              </a:ext>
            </a:extLst>
          </p:cNvPr>
          <p:cNvSpPr/>
          <p:nvPr/>
        </p:nvSpPr>
        <p:spPr>
          <a:xfrm>
            <a:off x="-196864" y="-221657"/>
            <a:ext cx="12380939" cy="7301313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429" y="1534466"/>
            <a:ext cx="3899141" cy="47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BBD3B-5027-442E-8C6A-64096C4EEC8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1" y="1063416"/>
            <a:ext cx="5397500" cy="539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DA122C-D471-48B4-B731-7F31C2342CB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0" y="1063416"/>
            <a:ext cx="5397500" cy="539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7FBE5B-892B-4806-8026-18BF1BB93C45}"/>
              </a:ext>
            </a:extLst>
          </p:cNvPr>
          <p:cNvSpPr/>
          <p:nvPr/>
        </p:nvSpPr>
        <p:spPr>
          <a:xfrm rot="16200000">
            <a:off x="-344851" y="3760174"/>
            <a:ext cx="420340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 participatory gradient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3A23-B9BF-463D-A572-2FE6A5D9BE53}"/>
              </a:ext>
            </a:extLst>
          </p:cNvPr>
          <p:cNvSpPr txBox="1"/>
          <p:nvPr/>
        </p:nvSpPr>
        <p:spPr>
          <a:xfrm>
            <a:off x="7294621" y="2950329"/>
            <a:ext cx="4195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Participation and community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23E6619-9DC3-4AC1-9DBB-2E3C5793B047}"/>
              </a:ext>
            </a:extLst>
          </p:cNvPr>
          <p:cNvSpPr/>
          <p:nvPr/>
        </p:nvSpPr>
        <p:spPr>
          <a:xfrm>
            <a:off x="2474096" y="6268697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A75F93DB-421D-4A1B-87D9-175E610D2EC2}"/>
              </a:ext>
            </a:extLst>
          </p:cNvPr>
          <p:cNvSpPr txBox="1">
            <a:spLocks/>
          </p:cNvSpPr>
          <p:nvPr/>
        </p:nvSpPr>
        <p:spPr>
          <a:xfrm>
            <a:off x="581192" y="286943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6" name="Inhaltsplatzhalter 5">
            <a:hlinkClick r:id="rId2" action="ppaction://hlinkfile"/>
            <a:extLst>
              <a:ext uri="{FF2B5EF4-FFF2-40B4-BE49-F238E27FC236}">
                <a16:creationId xmlns:a16="http://schemas.microsoft.com/office/drawing/2014/main" id="{9BAAFCBD-48A6-4E20-A012-8A9492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405" y="1826358"/>
            <a:ext cx="9292243" cy="43706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F32793-92A9-43C1-8674-370802CBF97B}"/>
              </a:ext>
            </a:extLst>
          </p:cNvPr>
          <p:cNvSpPr txBox="1"/>
          <p:nvPr/>
        </p:nvSpPr>
        <p:spPr>
          <a:xfrm>
            <a:off x="7996845" y="2105561"/>
            <a:ext cx="419515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Participation and community</a:t>
            </a:r>
          </a:p>
        </p:txBody>
      </p:sp>
    </p:spTree>
    <p:extLst>
      <p:ext uri="{BB962C8B-B14F-4D97-AF65-F5344CB8AC3E}">
        <p14:creationId xmlns:p14="http://schemas.microsoft.com/office/powerpoint/2010/main" val="412713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9742"/>
            <a:ext cx="1046583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qualitative GIS approach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856469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Importance of qualitative GIS research:</a:t>
            </a:r>
          </a:p>
          <a:p>
            <a:pPr lvl="1">
              <a:lnSpc>
                <a:spcPct val="200000"/>
              </a:lnSpc>
            </a:pPr>
            <a:r>
              <a:rPr lang="en-GB" sz="2200" dirty="0"/>
              <a:t>Frequency of citations and publications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GIS technologies received more </a:t>
            </a:r>
            <a:r>
              <a:rPr lang="en-GB" sz="2000" b="1" dirty="0"/>
              <a:t>acceptance</a:t>
            </a:r>
            <a:r>
              <a:rPr lang="en-GB" sz="2000" dirty="0"/>
              <a:t> as a scientific method </a:t>
            </a:r>
            <a:r>
              <a:rPr lang="en-GB" dirty="0"/>
              <a:t>(</a:t>
            </a:r>
            <a:r>
              <a:rPr lang="en-GB" dirty="0" err="1"/>
              <a:t>Schuurman</a:t>
            </a:r>
            <a:r>
              <a:rPr lang="en-GB" dirty="0"/>
              <a:t>, 2000)</a:t>
            </a:r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US" sz="2000" dirty="0"/>
              <a:t>spatial knowledge as an essential element – GIS as tool of mediation </a:t>
            </a:r>
            <a:r>
              <a:rPr lang="en-US" sz="1400" dirty="0"/>
              <a:t>(Elwood, 2006)</a:t>
            </a:r>
            <a:endParaRPr lang="en-GB" sz="2000" dirty="0"/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USA and Canada hold the majority of publications – </a:t>
            </a:r>
            <a:r>
              <a:rPr lang="en-GB" sz="2000" b="1" dirty="0"/>
              <a:t>Accessibility</a:t>
            </a:r>
            <a:r>
              <a:rPr lang="en-GB" sz="2000" dirty="0"/>
              <a:t> to GIS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endParaRPr lang="en-GB" sz="2000" dirty="0"/>
          </a:p>
          <a:p>
            <a:pPr marL="914400" lvl="2" indent="0">
              <a:lnSpc>
                <a:spcPct val="200000"/>
              </a:lnSpc>
              <a:buNone/>
            </a:pPr>
            <a:endParaRPr lang="en-GB" sz="2800" dirty="0"/>
          </a:p>
          <a:p>
            <a:pPr lvl="1">
              <a:lnSpc>
                <a:spcPct val="200000"/>
              </a:lnSpc>
            </a:pPr>
            <a:endParaRPr lang="en-GB" sz="22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13BF67-D5B2-4A98-89DA-24D7E06C9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19"/>
          <a:stretch/>
        </p:blipFill>
        <p:spPr>
          <a:xfrm>
            <a:off x="2422841" y="2958069"/>
            <a:ext cx="7346317" cy="36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5100"/>
            <a:ext cx="10899778" cy="371694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Which software and qual. method has been most often applied?</a:t>
            </a:r>
            <a:endParaRPr lang="en-GB" sz="2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Survey and Workshops, Transformation, No GIS &amp; ArcGIS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Marginal use of Extensions &amp; open source Software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>
                <a:sym typeface="Wingdings" panose="05000000000000000000" pitchFamily="2" charset="2"/>
              </a:rPr>
              <a:t>But why?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8B1A34-4C6A-4BD7-B6CD-53AB55577549}"/>
              </a:ext>
            </a:extLst>
          </p:cNvPr>
          <p:cNvSpPr/>
          <p:nvPr/>
        </p:nvSpPr>
        <p:spPr>
          <a:xfrm>
            <a:off x="-781538" y="-80512"/>
            <a:ext cx="12984207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F0ABA8-CEFB-4F9D-935F-0FA84DD4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67" y="293809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18004D-CABF-412B-A04F-E81ED4E02635}"/>
              </a:ext>
            </a:extLst>
          </p:cNvPr>
          <p:cNvSpPr txBox="1"/>
          <p:nvPr/>
        </p:nvSpPr>
        <p:spPr>
          <a:xfrm>
            <a:off x="3439140" y="452718"/>
            <a:ext cx="89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software and qualitative method has been most often applied?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9099"/>
            <a:ext cx="11280847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Which software and qual. method has been most often applied? </a:t>
            </a:r>
            <a:endParaRPr lang="en-GB" sz="2600" b="1" dirty="0"/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400" b="1" dirty="0"/>
              <a:t>We assume:</a:t>
            </a:r>
          </a:p>
          <a:p>
            <a:r>
              <a:rPr lang="en-GB" sz="2400" dirty="0"/>
              <a:t>Exclusive use of proprietary Software </a:t>
            </a:r>
          </a:p>
          <a:p>
            <a:pPr lvl="1"/>
            <a:r>
              <a:rPr lang="de-DE" sz="2200" dirty="0" err="1"/>
              <a:t>origin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researcher</a:t>
            </a:r>
            <a:endParaRPr lang="de-DE" sz="2200" dirty="0"/>
          </a:p>
          <a:p>
            <a:r>
              <a:rPr lang="de-DE" sz="2400" dirty="0"/>
              <a:t>Lack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Open </a:t>
            </a:r>
            <a:r>
              <a:rPr lang="de-DE" sz="2400" dirty="0" err="1"/>
              <a:t>source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/ </a:t>
            </a:r>
            <a:r>
              <a:rPr lang="de-DE" sz="2400" dirty="0" err="1"/>
              <a:t>software</a:t>
            </a:r>
            <a:endParaRPr lang="de-DE" sz="2400" dirty="0"/>
          </a:p>
          <a:p>
            <a:r>
              <a:rPr lang="en-GB" sz="2400" dirty="0"/>
              <a:t>Lack of interdisciplinary collaborations </a:t>
            </a:r>
          </a:p>
          <a:p>
            <a:r>
              <a:rPr lang="en-GB" sz="2400" dirty="0"/>
              <a:t>Wariness of Data-Driven Methods</a:t>
            </a:r>
          </a:p>
          <a:p>
            <a:pPr lvl="1"/>
            <a:r>
              <a:rPr lang="en-GB" sz="2200" dirty="0"/>
              <a:t>GIS as Add-on</a:t>
            </a:r>
          </a:p>
          <a:p>
            <a:endParaRPr lang="en-GB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7983"/>
            <a:ext cx="11280847" cy="4890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Identification of prominent research directions.</a:t>
            </a:r>
            <a:endParaRPr lang="en-GB" dirty="0"/>
          </a:p>
          <a:p>
            <a:pPr marL="400050" lvl="1" indent="0">
              <a:buNone/>
            </a:pPr>
            <a:r>
              <a:rPr lang="en-GB" sz="2400" dirty="0"/>
              <a:t>1. Media and technology research</a:t>
            </a:r>
          </a:p>
          <a:p>
            <a:pPr marL="400050" lvl="1" indent="0">
              <a:buNone/>
            </a:pPr>
            <a:r>
              <a:rPr lang="en-GB" sz="2400" dirty="0"/>
              <a:t>2. Ecology and landscape research</a:t>
            </a:r>
          </a:p>
          <a:p>
            <a:pPr marL="400050" lvl="1" indent="0">
              <a:buNone/>
            </a:pPr>
            <a:r>
              <a:rPr lang="en-GB" sz="2400" dirty="0"/>
              <a:t>3. Infrastructure research</a:t>
            </a:r>
          </a:p>
          <a:p>
            <a:pPr marL="400050" lvl="1" indent="0">
              <a:buNone/>
            </a:pPr>
            <a:r>
              <a:rPr lang="en-GB" sz="2400" dirty="0"/>
              <a:t>4. Participation and community: Public participation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1" dirty="0"/>
              <a:t>ecology/landscape and  participation/community – </a:t>
            </a:r>
            <a:r>
              <a:rPr lang="en-GB" sz="2400" dirty="0">
                <a:sym typeface="Wingdings" panose="05000000000000000000" pitchFamily="2" charset="2"/>
              </a:rPr>
              <a:t>GIS  as data collection tool (see RQ 2)</a:t>
            </a:r>
            <a:r>
              <a:rPr lang="en-GB" sz="2400" dirty="0"/>
              <a:t>                                               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en-GB" b="1" dirty="0"/>
              <a:t>Not just a literature review!  - </a:t>
            </a:r>
            <a:r>
              <a:rPr lang="en-GB" dirty="0"/>
              <a:t>risk building up a digital divide </a:t>
            </a:r>
            <a:r>
              <a:rPr lang="en-GB" sz="1600" dirty="0"/>
              <a:t>(Dennis Jr, 2006)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01DA27-5978-45BC-B1BC-7CD7F7BF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261" y="1512796"/>
            <a:ext cx="2114562" cy="1582325"/>
          </a:xfrm>
          <a:prstGeom prst="rect">
            <a:avLst/>
          </a:prstGeom>
        </p:spPr>
      </p:pic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10954476" y="311038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2C3C15-05F8-403A-9F64-E4DC1315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79" y="1139270"/>
            <a:ext cx="2802835" cy="1212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AD450B1-522F-4F47-85F0-96A7A1EFA0F8}"/>
              </a:ext>
            </a:extLst>
          </p:cNvPr>
          <p:cNvSpPr txBox="1"/>
          <p:nvPr/>
        </p:nvSpPr>
        <p:spPr>
          <a:xfrm>
            <a:off x="8313929" y="224603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(OSGEO, 2017)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3E4AADF-D6E7-484A-A1F8-60538AAA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449154"/>
              </p:ext>
            </p:extLst>
          </p:nvPr>
        </p:nvGraphicFramePr>
        <p:xfrm>
          <a:off x="1885655" y="4016784"/>
          <a:ext cx="8128000" cy="2656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263065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2989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Why</a:t>
                      </a:r>
                      <a:r>
                        <a:rPr lang="de-DE" dirty="0"/>
                        <a:t> Open 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Limitations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3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Free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forster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Collaborations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Small </a:t>
                      </a:r>
                      <a:r>
                        <a:rPr lang="en-US" noProof="0" dirty="0">
                          <a:sym typeface="Wingdings" panose="05000000000000000000" pitchFamily="2" charset="2"/>
                        </a:rPr>
                        <a:t>difference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 err="1">
                          <a:sym typeface="Wingdings" panose="05000000000000000000" pitchFamily="2" charset="2"/>
                        </a:rPr>
                        <a:t>Reproducibel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no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limit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extensions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Knowledge in </a:t>
                      </a:r>
                      <a:r>
                        <a:rPr lang="de-DE" dirty="0" err="1"/>
                        <a:t>coding</a:t>
                      </a:r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 err="1"/>
                        <a:t>less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developments</a:t>
                      </a:r>
                      <a:endParaRPr lang="en-GB" dirty="0"/>
                    </a:p>
                    <a:p>
                      <a:endParaRPr lang="de-DE" dirty="0"/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Mainly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in ArcGIS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227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6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7BAF348-F05C-4842-BDA7-CAFF263161D9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401798" y="655022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9AB4F8-A9BD-4982-AD21-AF790731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" y="1338310"/>
            <a:ext cx="7263192" cy="520449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991A03-AAA1-4237-99EB-A6A5DB24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72" y="1564919"/>
            <a:ext cx="6543675" cy="461962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340EE00-B7CE-42B9-8407-39056D28F19D}"/>
              </a:ext>
            </a:extLst>
          </p:cNvPr>
          <p:cNvSpPr txBox="1"/>
          <p:nvPr/>
        </p:nvSpPr>
        <p:spPr>
          <a:xfrm>
            <a:off x="2667461" y="3033713"/>
            <a:ext cx="6543674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Visualization of transformed 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Hyperlinking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Extending the software 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769A7D2-B2DC-41B8-8ABC-E508689B4A30}"/>
              </a:ext>
            </a:extLst>
          </p:cNvPr>
          <p:cNvSpPr txBox="1"/>
          <p:nvPr/>
        </p:nvSpPr>
        <p:spPr>
          <a:xfrm>
            <a:off x="9673270" y="6242459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(QGIS 2017)</a:t>
            </a:r>
          </a:p>
        </p:txBody>
      </p:sp>
    </p:spTree>
    <p:extLst>
      <p:ext uri="{BB962C8B-B14F-4D97-AF65-F5344CB8AC3E}">
        <p14:creationId xmlns:p14="http://schemas.microsoft.com/office/powerpoint/2010/main" val="41109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48915"/>
            <a:ext cx="11398862" cy="455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What is qualitative GIS?</a:t>
            </a:r>
          </a:p>
          <a:p>
            <a:r>
              <a:rPr lang="en-GB" sz="2000" b="1" dirty="0"/>
              <a:t>Critical GIS</a:t>
            </a:r>
            <a:r>
              <a:rPr lang="en-GB" sz="2000" dirty="0"/>
              <a:t> as alternative GIS research since 1990 </a:t>
            </a:r>
            <a:r>
              <a:rPr lang="en-GB" sz="1600" dirty="0"/>
              <a:t>(Openshaw, 1991; </a:t>
            </a:r>
            <a:r>
              <a:rPr lang="en-GB" sz="1600" dirty="0" err="1"/>
              <a:t>Schuurman</a:t>
            </a:r>
            <a:r>
              <a:rPr lang="en-GB" sz="1600" dirty="0"/>
              <a:t>, 2000)</a:t>
            </a:r>
          </a:p>
          <a:p>
            <a:pPr marL="0" indent="0">
              <a:buNone/>
            </a:pPr>
            <a:r>
              <a:rPr lang="en-GB" sz="1600" dirty="0">
                <a:sym typeface="Wingdings" panose="05000000000000000000" pitchFamily="2" charset="2"/>
              </a:rPr>
              <a:t>		</a:t>
            </a:r>
            <a:r>
              <a:rPr lang="en-GB" sz="1600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2000" dirty="0">
                <a:sym typeface="Wingdings" panose="05000000000000000000" pitchFamily="2" charset="2"/>
              </a:rPr>
              <a:t>Alignment and reorientation of GIS</a:t>
            </a:r>
            <a:endParaRPr lang="en-GB" sz="1600" dirty="0"/>
          </a:p>
          <a:p>
            <a:r>
              <a:rPr lang="en-GB" sz="2000" b="1" dirty="0"/>
              <a:t>Change</a:t>
            </a:r>
            <a:r>
              <a:rPr lang="en-GB" sz="2000" dirty="0"/>
              <a:t> of perspective since 2000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b="1" dirty="0">
                <a:sym typeface="Wingdings" panose="05000000000000000000" pitchFamily="2" charset="2"/>
              </a:rPr>
              <a:t>Qualitative GIS as toolbox to understand social </a:t>
            </a:r>
            <a:r>
              <a:rPr lang="en-GB" sz="2000" b="1" dirty="0" err="1">
                <a:sym typeface="Wingdings" panose="05000000000000000000" pitchFamily="2" charset="2"/>
              </a:rPr>
              <a:t>phenomenas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GB" sz="1600" dirty="0"/>
              <a:t>(Elwood, 2006; </a:t>
            </a:r>
            <a:r>
              <a:rPr lang="en-GB" sz="1600" dirty="0" err="1"/>
              <a:t>O’Sullivian</a:t>
            </a:r>
            <a:r>
              <a:rPr lang="en-GB" sz="1600" dirty="0"/>
              <a:t>, 2006; </a:t>
            </a:r>
            <a:r>
              <a:rPr lang="en-GB" sz="1600" dirty="0" err="1"/>
              <a:t>Schuurmann</a:t>
            </a:r>
            <a:r>
              <a:rPr lang="en-GB" sz="1600" dirty="0"/>
              <a:t> 2000)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Research fields: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  <a:r>
              <a:rPr lang="en-GB" sz="2000" i="1" dirty="0">
                <a:sym typeface="Wingdings" panose="05000000000000000000" pitchFamily="2" charset="2"/>
              </a:rPr>
              <a:t>Social and political decision making, urban- and community management, ecosystem services …</a:t>
            </a: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0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AA48DBD-794F-4D43-8447-16F66BE73154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87D983-8BE2-4136-AB30-5700CF13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1" y="1931500"/>
            <a:ext cx="4991100" cy="41371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F130-05B2-45D5-AE5F-B485A6804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0" t="7655"/>
          <a:stretch/>
        </p:blipFill>
        <p:spPr>
          <a:xfrm>
            <a:off x="3184698" y="1706282"/>
            <a:ext cx="4775187" cy="30447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28F209-ACB6-478F-965A-D04B79A6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989" y="1451411"/>
            <a:ext cx="4719637" cy="3299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7429ED6-BA15-4D94-ADCF-4449B1F680FD}"/>
              </a:ext>
            </a:extLst>
          </p:cNvPr>
          <p:cNvSpPr txBox="1"/>
          <p:nvPr/>
        </p:nvSpPr>
        <p:spPr>
          <a:xfrm>
            <a:off x="10133665" y="4372949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Pavlovskaya</a:t>
            </a:r>
            <a:r>
              <a:rPr lang="en-GB" sz="1400" dirty="0"/>
              <a:t>, 2004)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98EC49-1379-4C56-A4F6-990B0092B444}"/>
              </a:ext>
            </a:extLst>
          </p:cNvPr>
          <p:cNvSpPr txBox="1"/>
          <p:nvPr/>
        </p:nvSpPr>
        <p:spPr>
          <a:xfrm>
            <a:off x="401130" y="631657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DEE221C-FC01-4AA2-B129-2152CB52A34C}"/>
              </a:ext>
            </a:extLst>
          </p:cNvPr>
          <p:cNvSpPr txBox="1"/>
          <p:nvPr/>
        </p:nvSpPr>
        <p:spPr>
          <a:xfrm>
            <a:off x="5878804" y="4372949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/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13795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9CBD3-7D79-4EF4-8417-C1A0ACD9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CAC00-338E-441E-828B-DAAFAB5A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9742"/>
            <a:ext cx="9915208" cy="419548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Qualitatives GIS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fragmented</a:t>
            </a:r>
            <a:r>
              <a:rPr lang="de-DE" sz="2400" dirty="0"/>
              <a:t> </a:t>
            </a:r>
            <a:endParaRPr lang="de-DE" sz="2400" dirty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de-DE" sz="2400" dirty="0"/>
              <a:t>Domination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proprietary</a:t>
            </a:r>
            <a:r>
              <a:rPr lang="de-DE" sz="2400" dirty="0"/>
              <a:t> Software</a:t>
            </a:r>
            <a:endParaRPr lang="en-GB" sz="24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Limitation to qualitative GIS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Open </a:t>
            </a:r>
            <a:r>
              <a:rPr lang="de-DE" sz="2400" b="1" dirty="0" err="1">
                <a:sym typeface="Wingdings" panose="05000000000000000000" pitchFamily="2" charset="2"/>
              </a:rPr>
              <a:t>source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adds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transperency</a:t>
            </a:r>
            <a:r>
              <a:rPr lang="de-DE" sz="2400" b="1" dirty="0">
                <a:sym typeface="Wingdings" panose="05000000000000000000" pitchFamily="2" charset="2"/>
              </a:rPr>
              <a:t> and </a:t>
            </a:r>
            <a:r>
              <a:rPr lang="de-DE" sz="2400" b="1" dirty="0" err="1">
                <a:sym typeface="Wingdings" panose="05000000000000000000" pitchFamily="2" charset="2"/>
              </a:rPr>
              <a:t>reproducibilty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Opening science fosters creativity, innovation, and speeds up knowledge diffusion (</a:t>
            </a:r>
            <a:r>
              <a:rPr lang="en-GB" i="1" dirty="0" err="1"/>
              <a:t>Friesike</a:t>
            </a:r>
            <a:r>
              <a:rPr lang="en-GB" i="1" dirty="0"/>
              <a:t>, </a:t>
            </a:r>
            <a:r>
              <a:rPr lang="en-GB" i="1" dirty="0" err="1"/>
              <a:t>Widenmayer</a:t>
            </a:r>
            <a:r>
              <a:rPr lang="en-GB" i="1" dirty="0"/>
              <a:t>, Gassmann, &amp; </a:t>
            </a:r>
            <a:r>
              <a:rPr lang="en-GB" i="1" dirty="0" err="1"/>
              <a:t>Schildhauer</a:t>
            </a:r>
            <a:r>
              <a:rPr lang="en-GB" i="1" dirty="0"/>
              <a:t>, 2015).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 Stronger intra- and interdisciplinary collaborations</a:t>
            </a:r>
            <a:endParaRPr lang="en-GB" sz="2400" b="1" dirty="0"/>
          </a:p>
          <a:p>
            <a:pPr marL="0" indent="0">
              <a:buNone/>
            </a:pPr>
            <a:endParaRPr lang="en-GB" sz="3000" b="1" dirty="0">
              <a:sym typeface="Wingdings" panose="05000000000000000000" pitchFamily="2" charset="2"/>
            </a:endParaRPr>
          </a:p>
          <a:p>
            <a:pPr marL="514350" indent="-457200"/>
            <a:endParaRPr lang="en-GB" sz="3000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9C637-ABD8-4B3C-AF18-9E42AAD1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Agnew, J. (2011). Space and place. In: John Agnew und D. Livingstone. Handbook of</a:t>
            </a:r>
            <a:br>
              <a:rPr lang="en-GB" dirty="0"/>
            </a:br>
            <a:r>
              <a:rPr lang="en-GB" dirty="0"/>
              <a:t>geographical knowledge. London: SAGE. </a:t>
            </a:r>
            <a:endParaRPr lang="en-US" dirty="0"/>
          </a:p>
          <a:p>
            <a:r>
              <a:rPr lang="en-US" dirty="0"/>
              <a:t>Dennis Jr, S. F. (2006). Prospects for qualitative GIS at the intersection of youth development and participatory urban planning.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38</a:t>
            </a:r>
            <a:r>
              <a:rPr lang="en-US" dirty="0"/>
              <a:t>(11), 2039–2054.</a:t>
            </a:r>
            <a:endParaRPr lang="en-GB" dirty="0"/>
          </a:p>
          <a:p>
            <a:r>
              <a:rPr lang="en-GB" dirty="0"/>
              <a:t>Elwood, S. (2006). Beyond </a:t>
            </a:r>
            <a:r>
              <a:rPr lang="en-GB" dirty="0" err="1"/>
              <a:t>Cooptation</a:t>
            </a:r>
            <a:r>
              <a:rPr lang="en-GB" dirty="0"/>
              <a:t> or Resistance: Urban Spatial Politics,</a:t>
            </a:r>
            <a:br>
              <a:rPr lang="en-GB" dirty="0"/>
            </a:br>
            <a:r>
              <a:rPr lang="en-GB" dirty="0"/>
              <a:t>Community Organizations, and GIS‐Based Spatial Narratives. In: Annals of the</a:t>
            </a:r>
            <a:br>
              <a:rPr lang="en-GB" dirty="0"/>
            </a:br>
            <a:r>
              <a:rPr lang="en-GB" dirty="0"/>
              <a:t>Association of American Geographers, 96(2): 323-341. </a:t>
            </a:r>
            <a:endParaRPr lang="en-US" dirty="0"/>
          </a:p>
          <a:p>
            <a:r>
              <a:rPr lang="en-US" dirty="0" err="1"/>
              <a:t>Friesike</a:t>
            </a:r>
            <a:r>
              <a:rPr lang="en-US" dirty="0"/>
              <a:t>, S., </a:t>
            </a:r>
            <a:r>
              <a:rPr lang="en-US" dirty="0" err="1"/>
              <a:t>Widenmayer</a:t>
            </a:r>
            <a:r>
              <a:rPr lang="en-US" dirty="0"/>
              <a:t>, B., Gassmann, O., &amp; </a:t>
            </a:r>
            <a:r>
              <a:rPr lang="en-US" dirty="0" err="1"/>
              <a:t>Schildhauer</a:t>
            </a:r>
            <a:r>
              <a:rPr lang="en-US" dirty="0"/>
              <a:t>, T. (2015). Opening science: towards an agenda of open science in academia and industry. </a:t>
            </a:r>
            <a:r>
              <a:rPr lang="en-US" i="1" dirty="0"/>
              <a:t>The Journal of Technology Transfer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(4), 581–601. https://doi.org/10.1007/s10961-014-9375-6</a:t>
            </a:r>
          </a:p>
          <a:p>
            <a:r>
              <a:rPr lang="en-US" dirty="0"/>
              <a:t>Garnett, R., &amp; </a:t>
            </a:r>
            <a:r>
              <a:rPr lang="en-US" dirty="0" err="1"/>
              <a:t>Kanaroglou</a:t>
            </a:r>
            <a:r>
              <a:rPr lang="en-US" dirty="0"/>
              <a:t>, P. (2016). Qualitative GIS: An Open Framework Using </a:t>
            </a:r>
            <a:r>
              <a:rPr lang="en-US" dirty="0" err="1"/>
              <a:t>SpatiaLite</a:t>
            </a:r>
            <a:r>
              <a:rPr lang="en-US" dirty="0"/>
              <a:t> and Open Source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20</a:t>
            </a:r>
            <a:r>
              <a:rPr lang="en-US" dirty="0"/>
              <a:t>(1), 144–159.</a:t>
            </a:r>
          </a:p>
          <a:p>
            <a:r>
              <a:rPr lang="en-US" dirty="0"/>
              <a:t>Hill, M. O., &amp; </a:t>
            </a:r>
            <a:r>
              <a:rPr lang="en-US" dirty="0" err="1"/>
              <a:t>Gauch</a:t>
            </a:r>
            <a:r>
              <a:rPr lang="en-US" dirty="0"/>
              <a:t>, H. G. (1980). Detrended correspondence analysis: an improved ordination technique. </a:t>
            </a:r>
            <a:r>
              <a:rPr lang="en-US" i="1" dirty="0" err="1"/>
              <a:t>Vegetatio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(1–3), 47–58.</a:t>
            </a:r>
          </a:p>
          <a:p>
            <a:r>
              <a:rPr lang="en-US" dirty="0"/>
              <a:t>James, G., Witten, D., Hastie, T., &amp; </a:t>
            </a:r>
            <a:r>
              <a:rPr lang="en-US" dirty="0" err="1"/>
              <a:t>Tibshirani</a:t>
            </a:r>
            <a:r>
              <a:rPr lang="en-US" dirty="0"/>
              <a:t>, R. (Eds.). (2013). </a:t>
            </a:r>
            <a:r>
              <a:rPr lang="en-US" i="1" dirty="0"/>
              <a:t>An introduction to statistical learning: with applications in R</a:t>
            </a:r>
            <a:r>
              <a:rPr lang="en-US" dirty="0"/>
              <a:t>. New York: Springer.</a:t>
            </a:r>
          </a:p>
          <a:p>
            <a:r>
              <a:rPr lang="en-US" dirty="0"/>
              <a:t>Jung, J.-K., &amp; Elwood, S. (2010). Extending the Qualitative Capabilities of GIS: Computer-Aided Qualitative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(1), 63–87.</a:t>
            </a:r>
          </a:p>
          <a:p>
            <a:r>
              <a:rPr lang="en-US" dirty="0"/>
              <a:t>Kwan, M.-P., &amp; Lee, J. (2004). </a:t>
            </a:r>
            <a:r>
              <a:rPr lang="en-US" dirty="0" err="1"/>
              <a:t>Geovisualization</a:t>
            </a:r>
            <a:r>
              <a:rPr lang="en-US" dirty="0"/>
              <a:t> of human activity patterns using 3D GIS: a time-geographic approach. In M. Goodchild &amp; D. G. Janelle (Eds.), </a:t>
            </a:r>
            <a:r>
              <a:rPr lang="en-US" i="1" dirty="0"/>
              <a:t>Spatially integrated social science: Examples in best practice</a:t>
            </a:r>
            <a:r>
              <a:rPr lang="en-US" dirty="0"/>
              <a:t> (Vol. 27).</a:t>
            </a:r>
          </a:p>
          <a:p>
            <a:r>
              <a:rPr lang="en-US" dirty="0"/>
              <a:t>Openshaw, S. (1991). A view on the GIS crisis in geography, or, using GIS to put Humpty-Dumpty back together again.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(5), 621–628.</a:t>
            </a:r>
          </a:p>
          <a:p>
            <a:r>
              <a:rPr lang="en-US" dirty="0" err="1"/>
              <a:t>O’Sullivian</a:t>
            </a:r>
            <a:r>
              <a:rPr lang="en-US" dirty="0"/>
              <a:t>, D. (2006): Geographical information science: Critical GIS. In: Progress in</a:t>
            </a:r>
            <a:br>
              <a:rPr lang="en-US" dirty="0"/>
            </a:br>
            <a:r>
              <a:rPr lang="en-US" dirty="0"/>
              <a:t>Human Geography 30: 781–793 </a:t>
            </a:r>
            <a:endParaRPr lang="en-GB" dirty="0"/>
          </a:p>
          <a:p>
            <a:r>
              <a:rPr lang="en-GB" dirty="0" err="1"/>
              <a:t>Pavlovskaya</a:t>
            </a:r>
            <a:r>
              <a:rPr lang="en-GB" dirty="0"/>
              <a:t>, M. (2004). Other Transitions: Multiple Economies of Moscow</a:t>
            </a:r>
            <a:br>
              <a:rPr lang="en-GB" dirty="0"/>
            </a:br>
            <a:r>
              <a:rPr lang="en-GB" dirty="0"/>
              <a:t>Households in the 1990s. In: Annals of the Association of American Geographers,</a:t>
            </a:r>
            <a:br>
              <a:rPr lang="en-GB" dirty="0"/>
            </a:br>
            <a:r>
              <a:rPr lang="en-GB" dirty="0"/>
              <a:t>94(2): 329–351 </a:t>
            </a:r>
            <a:endParaRPr lang="en-US" dirty="0"/>
          </a:p>
          <a:p>
            <a:r>
              <a:rPr lang="en-US" dirty="0" err="1"/>
              <a:t>Schuurman</a:t>
            </a:r>
            <a:r>
              <a:rPr lang="en-US" dirty="0"/>
              <a:t>, N. (2000). Trouble in the heartland: GIS and its critics in the 1990s. </a:t>
            </a:r>
            <a:r>
              <a:rPr lang="en-US" i="1" dirty="0"/>
              <a:t>Progress in Human Geography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(4), 569–590. https://doi.org/10.1191/030913200100189111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5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</a:t>
            </a:r>
            <a:r>
              <a:rPr lang="en-GB" dirty="0"/>
              <a:t>CA – </a:t>
            </a:r>
            <a:r>
              <a:rPr lang="en-GB" sz="2400" dirty="0"/>
              <a:t>(Hill &amp; </a:t>
            </a:r>
            <a:r>
              <a:rPr lang="en-GB" sz="2400" dirty="0" err="1"/>
              <a:t>Gauch</a:t>
            </a:r>
            <a:r>
              <a:rPr lang="en-GB" sz="2400" dirty="0"/>
              <a:t>, 1980)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A24FC7-2209-483A-B39E-EFF6BAD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936303"/>
            <a:ext cx="9248775" cy="36004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4AB240-E9D8-4295-93CC-A8A69615B2C8}"/>
              </a:ext>
            </a:extLst>
          </p:cNvPr>
          <p:cNvCxnSpPr/>
          <p:nvPr/>
        </p:nvCxnSpPr>
        <p:spPr>
          <a:xfrm>
            <a:off x="2169622" y="2177471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F526D96-F1F5-4CF1-907C-45FBEC36501A}"/>
              </a:ext>
            </a:extLst>
          </p:cNvPr>
          <p:cNvCxnSpPr/>
          <p:nvPr/>
        </p:nvCxnSpPr>
        <p:spPr>
          <a:xfrm>
            <a:off x="2737658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5E598B-CBF7-4D94-B30B-7A9B52A7AD7A}"/>
              </a:ext>
            </a:extLst>
          </p:cNvPr>
          <p:cNvCxnSpPr/>
          <p:nvPr/>
        </p:nvCxnSpPr>
        <p:spPr>
          <a:xfrm>
            <a:off x="3505200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FE61B0-33BA-4BB0-8323-938C91C105BB}"/>
              </a:ext>
            </a:extLst>
          </p:cNvPr>
          <p:cNvCxnSpPr/>
          <p:nvPr/>
        </p:nvCxnSpPr>
        <p:spPr>
          <a:xfrm>
            <a:off x="3981796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52460A-9098-4AD9-A73A-33ED328C2931}"/>
              </a:ext>
            </a:extLst>
          </p:cNvPr>
          <p:cNvSpPr/>
          <p:nvPr/>
        </p:nvSpPr>
        <p:spPr>
          <a:xfrm>
            <a:off x="1552904" y="3670232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CA4937-1F8C-4270-9966-319A343EF737}"/>
              </a:ext>
            </a:extLst>
          </p:cNvPr>
          <p:cNvSpPr/>
          <p:nvPr/>
        </p:nvSpPr>
        <p:spPr>
          <a:xfrm>
            <a:off x="3468676" y="3848793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E805C7-857F-4C44-8514-20DF415552B8}"/>
              </a:ext>
            </a:extLst>
          </p:cNvPr>
          <p:cNvSpPr/>
          <p:nvPr/>
        </p:nvSpPr>
        <p:spPr>
          <a:xfrm>
            <a:off x="6554603" y="2048063"/>
            <a:ext cx="3311203" cy="340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5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Clustering – K-</a:t>
            </a:r>
            <a:r>
              <a:rPr lang="de-DE" dirty="0" err="1"/>
              <a:t>means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65" y="1177860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DE68FB-697D-4442-847D-AD5D9F9C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94" y="1584801"/>
            <a:ext cx="6522276" cy="456559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60D1138-A318-4F08-BF76-19216CF4ED14}"/>
              </a:ext>
            </a:extLst>
          </p:cNvPr>
          <p:cNvSpPr txBox="1"/>
          <p:nvPr/>
        </p:nvSpPr>
        <p:spPr>
          <a:xfrm>
            <a:off x="7354021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</p:spTree>
    <p:extLst>
      <p:ext uri="{BB962C8B-B14F-4D97-AF65-F5344CB8AC3E}">
        <p14:creationId xmlns:p14="http://schemas.microsoft.com/office/powerpoint/2010/main" val="57717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4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20DDCB-5154-4AF7-88F8-507177C92AB7}"/>
              </a:ext>
            </a:extLst>
          </p:cNvPr>
          <p:cNvSpPr/>
          <p:nvPr/>
        </p:nvSpPr>
        <p:spPr>
          <a:xfrm>
            <a:off x="938231" y="2006391"/>
            <a:ext cx="10315538" cy="30299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C075BF-EDEB-4A32-A67F-C2F2457688F6}"/>
              </a:ext>
            </a:extLst>
          </p:cNvPr>
          <p:cNvSpPr txBox="1"/>
          <p:nvPr/>
        </p:nvSpPr>
        <p:spPr>
          <a:xfrm>
            <a:off x="1313909" y="2348099"/>
            <a:ext cx="98237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If I were advising a new graduate student on</a:t>
            </a:r>
          </a:p>
          <a:p>
            <a:r>
              <a:rPr lang="en-GB" sz="3200" dirty="0">
                <a:solidFill>
                  <a:schemeClr val="bg1"/>
                </a:solidFill>
              </a:rPr>
              <a:t>how to succeed in geography these days,</a:t>
            </a:r>
          </a:p>
          <a:p>
            <a:r>
              <a:rPr lang="en-GB" sz="3200" dirty="0">
                <a:solidFill>
                  <a:schemeClr val="bg1"/>
                </a:solidFill>
              </a:rPr>
              <a:t>my advice would be to try to </a:t>
            </a:r>
            <a:r>
              <a:rPr lang="en-GB" sz="3200" b="1" dirty="0">
                <a:solidFill>
                  <a:schemeClr val="bg1"/>
                </a:solidFill>
              </a:rPr>
              <a:t>straddle that fence.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Schuurmann</a:t>
            </a:r>
            <a:r>
              <a:rPr lang="en-US" dirty="0">
                <a:solidFill>
                  <a:schemeClr val="bg1"/>
                </a:solidFill>
              </a:rPr>
              <a:t>, 1995</a:t>
            </a:r>
          </a:p>
        </p:txBody>
      </p:sp>
    </p:spTree>
    <p:extLst>
      <p:ext uri="{BB962C8B-B14F-4D97-AF65-F5344CB8AC3E}">
        <p14:creationId xmlns:p14="http://schemas.microsoft.com/office/powerpoint/2010/main" val="97674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9184"/>
            <a:ext cx="9907589" cy="47714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400" b="1" dirty="0"/>
              <a:t>Qualitative GIS as mixed method approach.</a:t>
            </a:r>
          </a:p>
          <a:p>
            <a:r>
              <a:rPr lang="en-GB" sz="2400" dirty="0"/>
              <a:t>Analysis of qualitative data  in combination with spatial information </a:t>
            </a:r>
            <a:r>
              <a:rPr lang="en-GB" sz="1600" dirty="0"/>
              <a:t>(Sui, 2015)</a:t>
            </a:r>
            <a:endParaRPr lang="en-GB" dirty="0"/>
          </a:p>
          <a:p>
            <a:pPr marL="0" indent="0" algn="just">
              <a:buNone/>
            </a:pPr>
            <a:r>
              <a:rPr lang="en-GB" sz="2400" dirty="0">
                <a:sym typeface="Wingdings" panose="05000000000000000000" pitchFamily="2" charset="2"/>
              </a:rPr>
              <a:t>		</a:t>
            </a:r>
          </a:p>
          <a:p>
            <a:pPr marL="0" indent="0" algn="just">
              <a:buNone/>
            </a:pPr>
            <a:r>
              <a:rPr lang="en-GB" sz="2400" b="1" dirty="0">
                <a:sym typeface="Wingdings" panose="05000000000000000000" pitchFamily="2" charset="2"/>
              </a:rPr>
              <a:t>	vector and raster representation  qualitative Data </a:t>
            </a: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Transformation </a:t>
            </a:r>
            <a:r>
              <a:rPr lang="en-GB" sz="2400" dirty="0">
                <a:sym typeface="Wingdings" panose="05000000000000000000" pitchFamily="2" charset="2"/>
              </a:rPr>
              <a:t>into a spatial data format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Hyperlinks </a:t>
            </a:r>
            <a:r>
              <a:rPr lang="en-GB" sz="2400" dirty="0">
                <a:sym typeface="Wingdings" panose="05000000000000000000" pitchFamily="2" charset="2"/>
              </a:rPr>
              <a:t>linking multiple data types to a location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Software-Extension </a:t>
            </a:r>
            <a:r>
              <a:rPr lang="en-GB" sz="2400" dirty="0">
                <a:sym typeface="Wingdings" panose="05000000000000000000" pitchFamily="2" charset="2"/>
              </a:rPr>
              <a:t>extending data types and methods of a GIS</a:t>
            </a: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dirty="0"/>
              <a:t>(Jung &amp; Elwood, 2010)</a:t>
            </a:r>
            <a:endParaRPr lang="en-GB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 descr="https://i2.wp.com/www.gisresources.com/wp-content/uploads/2013/08/RASTER-AND-VECTOR.png">
            <a:extLst>
              <a:ext uri="{FF2B5EF4-FFF2-40B4-BE49-F238E27FC236}">
                <a16:creationId xmlns:a16="http://schemas.microsoft.com/office/drawing/2014/main" id="{E0CBAF77-176C-40AF-AC0A-BB4A5A30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1" y="2476497"/>
            <a:ext cx="3950473" cy="1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B3977BE-649C-4F92-AA56-30550721F3C0}"/>
              </a:ext>
            </a:extLst>
          </p:cNvPr>
          <p:cNvSpPr txBox="1"/>
          <p:nvPr/>
        </p:nvSpPr>
        <p:spPr>
          <a:xfrm>
            <a:off x="2178441" y="4184707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(GIS</a:t>
            </a:r>
            <a:r>
              <a:rPr lang="de-DE" sz="1200" dirty="0"/>
              <a:t>-Resources, 2015)</a:t>
            </a:r>
            <a:endParaRPr lang="en-GB" sz="1200" dirty="0"/>
          </a:p>
        </p:txBody>
      </p:sp>
      <p:pic>
        <p:nvPicPr>
          <p:cNvPr id="1028" name="Picture 4" descr="https://i1.wp.com/groupquality.com/2015/wp-content/uploads/2015/03/Focus-group-word-cloud.jpg?resize=350%2C200">
            <a:extLst>
              <a:ext uri="{FF2B5EF4-FFF2-40B4-BE49-F238E27FC236}">
                <a16:creationId xmlns:a16="http://schemas.microsoft.com/office/drawing/2014/main" id="{62702635-B148-4272-8F74-947A9A74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90" y="2418207"/>
            <a:ext cx="3333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8D35F0A-90E3-43BD-9164-9D526A95BCC9}"/>
              </a:ext>
            </a:extLst>
          </p:cNvPr>
          <p:cNvSpPr txBox="1"/>
          <p:nvPr/>
        </p:nvSpPr>
        <p:spPr>
          <a:xfrm>
            <a:off x="8204044" y="4126417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</a:t>
            </a:r>
            <a:r>
              <a:rPr lang="en-GB" sz="1200" dirty="0" err="1"/>
              <a:t>Groupquality</a:t>
            </a:r>
            <a:r>
              <a:rPr lang="en-GB" sz="1200" dirty="0"/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22879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6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ECCD87-4450-44DB-AC8B-8A2C8C0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72" y="1443981"/>
            <a:ext cx="7901577" cy="54140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E1D66F-E9F7-440A-9040-DA84BC081759}"/>
              </a:ext>
            </a:extLst>
          </p:cNvPr>
          <p:cNvSpPr txBox="1"/>
          <p:nvPr/>
        </p:nvSpPr>
        <p:spPr>
          <a:xfrm>
            <a:off x="7962100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DE5AC2-8385-4866-A40F-CDBFB19B4ECD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</a:t>
            </a:r>
            <a:r>
              <a:rPr lang="en-GB" sz="1400" dirty="0" err="1"/>
              <a:t>Pavlovskaya</a:t>
            </a:r>
            <a:r>
              <a:rPr lang="en-GB" sz="1400" dirty="0"/>
              <a:t> 2004)</a:t>
            </a:r>
          </a:p>
        </p:txBody>
      </p:sp>
    </p:spTree>
    <p:extLst>
      <p:ext uri="{BB962C8B-B14F-4D97-AF65-F5344CB8AC3E}">
        <p14:creationId xmlns:p14="http://schemas.microsoft.com/office/powerpoint/2010/main" val="417471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7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26212-13E9-4FF0-A6E0-9669E635C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227" y="1351834"/>
            <a:ext cx="6289546" cy="521338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60ED040-D5E3-4759-98B0-B62ED6EBFC0D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</p:spTree>
    <p:extLst>
      <p:ext uri="{BB962C8B-B14F-4D97-AF65-F5344CB8AC3E}">
        <p14:creationId xmlns:p14="http://schemas.microsoft.com/office/powerpoint/2010/main" val="281682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8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972BA-E120-4755-977B-463721A4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0" t="7655"/>
          <a:stretch/>
        </p:blipFill>
        <p:spPr>
          <a:xfrm>
            <a:off x="1558738" y="1413387"/>
            <a:ext cx="8538917" cy="544461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9EB2A5-8E25-4D86-9897-FC55C7F46B36}"/>
              </a:ext>
            </a:extLst>
          </p:cNvPr>
          <p:cNvSpPr txBox="1"/>
          <p:nvPr/>
        </p:nvSpPr>
        <p:spPr>
          <a:xfrm>
            <a:off x="7980723" y="621503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0821F0-9C63-48FA-8677-BAF24C2FC8DF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(Kwan, 2002)</a:t>
            </a:r>
          </a:p>
        </p:txBody>
      </p:sp>
    </p:spTree>
    <p:extLst>
      <p:ext uri="{BB962C8B-B14F-4D97-AF65-F5344CB8AC3E}">
        <p14:creationId xmlns:p14="http://schemas.microsoft.com/office/powerpoint/2010/main" val="420102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0627"/>
            <a:ext cx="10899778" cy="4740430"/>
          </a:xfrm>
        </p:spPr>
        <p:txBody>
          <a:bodyPr>
            <a:normAutofit fontScale="92500" lnSpcReduction="20000"/>
          </a:bodyPr>
          <a:lstStyle/>
          <a:p>
            <a:r>
              <a:rPr lang="en-GB" sz="2200" dirty="0">
                <a:sym typeface="Wingdings" panose="05000000000000000000" pitchFamily="2" charset="2"/>
              </a:rPr>
              <a:t>Qualitative GIS agrees on the </a:t>
            </a:r>
            <a:r>
              <a:rPr lang="en-GB" sz="2200" b="1" dirty="0">
                <a:sym typeface="Wingdings" panose="05000000000000000000" pitchFamily="2" charset="2"/>
              </a:rPr>
              <a:t>reorientation</a:t>
            </a:r>
            <a:r>
              <a:rPr lang="en-GB" sz="2200" dirty="0">
                <a:sym typeface="Wingdings" panose="05000000000000000000" pitchFamily="2" charset="2"/>
              </a:rPr>
              <a:t> of GIS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/>
              <a:t>Individual perceptions of geographical places and regions </a:t>
            </a:r>
            <a:r>
              <a:rPr lang="en-GB" sz="1400" dirty="0"/>
              <a:t>(Agnew 2011). </a:t>
            </a:r>
            <a:endParaRPr lang="en-GB" sz="2000" dirty="0"/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200" b="1" dirty="0">
                <a:sym typeface="Wingdings" panose="05000000000000000000" pitchFamily="2" charset="2"/>
              </a:rPr>
              <a:t>But we suspect: </a:t>
            </a:r>
          </a:p>
          <a:p>
            <a:r>
              <a:rPr lang="en-GB" sz="2200" dirty="0">
                <a:sym typeface="Wingdings" panose="05000000000000000000" pitchFamily="2" charset="2"/>
              </a:rPr>
              <a:t>Qualitative GIS is </a:t>
            </a:r>
            <a:r>
              <a:rPr lang="en-GB" sz="2200" dirty="0"/>
              <a:t>inhomogeneous and fragmented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/>
              <a:t>Research objects, qualitative methodology, software type </a:t>
            </a:r>
            <a:r>
              <a:rPr lang="en-GB" sz="1400" dirty="0"/>
              <a:t>(Garnett &amp; </a:t>
            </a:r>
            <a:r>
              <a:rPr lang="en-GB" sz="1400" dirty="0" err="1"/>
              <a:t>Kanaroglou</a:t>
            </a:r>
            <a:r>
              <a:rPr lang="en-GB" sz="1400" dirty="0"/>
              <a:t>, 2016)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b="1" dirty="0">
                <a:sym typeface="Wingdings" panose="05000000000000000000" pitchFamily="2" charset="2"/>
              </a:rPr>
              <a:t>Technical</a:t>
            </a:r>
            <a:r>
              <a:rPr lang="en-GB" sz="2200" dirty="0">
                <a:sym typeface="Wingdings" panose="05000000000000000000" pitchFamily="2" charset="2"/>
              </a:rPr>
              <a:t> versus </a:t>
            </a:r>
            <a:r>
              <a:rPr lang="en-GB" sz="2200" b="1" dirty="0">
                <a:sym typeface="Wingdings" panose="05000000000000000000" pitchFamily="2" charset="2"/>
              </a:rPr>
              <a:t>theoretical</a:t>
            </a:r>
            <a:r>
              <a:rPr lang="en-GB" sz="2200" dirty="0">
                <a:sym typeface="Wingdings" panose="05000000000000000000" pitchFamily="2" charset="2"/>
              </a:rPr>
              <a:t> papers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>
                <a:sym typeface="Wingdings" panose="05000000000000000000" pitchFamily="2" charset="2"/>
              </a:rPr>
              <a:t>One sided use of proprietary software  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200" b="1" dirty="0">
                <a:sym typeface="Wingdings" panose="05000000000000000000" pitchFamily="2" charset="2"/>
              </a:rPr>
              <a:t>What we want to fill in the Gap:</a:t>
            </a:r>
          </a:p>
          <a:p>
            <a:r>
              <a:rPr lang="en-GB" sz="2200" b="1" dirty="0">
                <a:sym typeface="Wingdings" panose="05000000000000000000" pitchFamily="2" charset="2"/>
              </a:rPr>
              <a:t>Comprehensive literature review</a:t>
            </a:r>
          </a:p>
          <a:p>
            <a:r>
              <a:rPr lang="en-GB" sz="2200" b="1" dirty="0">
                <a:sym typeface="Wingdings" panose="05000000000000000000" pitchFamily="2" charset="2"/>
              </a:rPr>
              <a:t>Use of  an open source data/software for qualitative GIS</a:t>
            </a:r>
          </a:p>
          <a:p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2749</Words>
  <Application>Microsoft Office PowerPoint</Application>
  <PresentationFormat>Breitbild</PresentationFormat>
  <Paragraphs>818</Paragraphs>
  <Slides>34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Calibri</vt:lpstr>
      <vt:lpstr>Gill Sans MT</vt:lpstr>
      <vt:lpstr>Times New Roman</vt:lpstr>
      <vt:lpstr>Wingdings</vt:lpstr>
      <vt:lpstr>Wingdings 2</vt:lpstr>
      <vt:lpstr>Wingdings 3</vt:lpstr>
      <vt:lpstr>Dividende</vt:lpstr>
      <vt:lpstr> Reviewing qualitative GIS research –  current trends and promoting interdisciplinary, reproducible research with open-source software.  </vt:lpstr>
      <vt:lpstr>Content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 Introduction </vt:lpstr>
      <vt:lpstr>PowerPoint-Präsentation</vt:lpstr>
      <vt:lpstr>2 Data</vt:lpstr>
      <vt:lpstr>2 Methodology</vt:lpstr>
      <vt:lpstr>Result</vt:lpstr>
      <vt:lpstr>Result</vt:lpstr>
      <vt:lpstr>Result</vt:lpstr>
      <vt:lpstr>2 Methodology</vt:lpstr>
      <vt:lpstr>2 Methodology</vt:lpstr>
      <vt:lpstr>Results</vt:lpstr>
      <vt:lpstr>2 Methodology</vt:lpstr>
      <vt:lpstr>PowerPoint-Präsentation</vt:lpstr>
      <vt:lpstr>Results</vt:lpstr>
      <vt:lpstr>3 Discussion</vt:lpstr>
      <vt:lpstr>3 Discussion</vt:lpstr>
      <vt:lpstr>3 Discussion</vt:lpstr>
      <vt:lpstr>3 Discussion</vt:lpstr>
      <vt:lpstr>3 Discussion</vt:lpstr>
      <vt:lpstr>3 Discussion</vt:lpstr>
      <vt:lpstr>3 Discussion</vt:lpstr>
      <vt:lpstr>3 Discussion</vt:lpstr>
      <vt:lpstr>4 Conclusion</vt:lpstr>
      <vt:lpstr>Literature</vt:lpstr>
      <vt:lpstr>DCA – (Hill &amp; Gauch, 1980)</vt:lpstr>
      <vt:lpstr>Clustering – K-means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Tutorium 1 – Geo 213</dc:title>
  <dc:creator>Karsten Schmidt</dc:creator>
  <cp:lastModifiedBy>Eric Krüger</cp:lastModifiedBy>
  <cp:revision>199</cp:revision>
  <dcterms:created xsi:type="dcterms:W3CDTF">2016-04-13T10:49:28Z</dcterms:created>
  <dcterms:modified xsi:type="dcterms:W3CDTF">2017-12-04T22:04:09Z</dcterms:modified>
</cp:coreProperties>
</file>